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74" r:id="rId4"/>
    <p:sldId id="268" r:id="rId5"/>
    <p:sldId id="259" r:id="rId6"/>
    <p:sldId id="260" r:id="rId7"/>
    <p:sldId id="261" r:id="rId8"/>
    <p:sldId id="263" r:id="rId9"/>
    <p:sldId id="264" r:id="rId10"/>
    <p:sldId id="266" r:id="rId11"/>
    <p:sldId id="262" r:id="rId12"/>
    <p:sldId id="265" r:id="rId13"/>
    <p:sldId id="271" r:id="rId14"/>
    <p:sldId id="269" r:id="rId15"/>
    <p:sldId id="267" r:id="rId16"/>
    <p:sldId id="275"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69" autoAdjust="0"/>
    <p:restoredTop sz="94660"/>
  </p:normalViewPr>
  <p:slideViewPr>
    <p:cSldViewPr snapToGrid="0">
      <p:cViewPr varScale="1">
        <p:scale>
          <a:sx n="108" d="100"/>
          <a:sy n="108" d="100"/>
        </p:scale>
        <p:origin x="88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E726E-E5DF-DA0A-82A9-C31493E57F7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97DA3E6-A169-2066-4554-CAE9BFAD29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220E60B-E979-9365-EC80-D29BA558BE28}"/>
              </a:ext>
            </a:extLst>
          </p:cNvPr>
          <p:cNvSpPr>
            <a:spLocks noGrp="1"/>
          </p:cNvSpPr>
          <p:nvPr>
            <p:ph type="dt" sz="half" idx="10"/>
          </p:nvPr>
        </p:nvSpPr>
        <p:spPr/>
        <p:txBody>
          <a:bodyPr/>
          <a:lstStyle/>
          <a:p>
            <a:fld id="{7FFEC86C-D57E-42C3-9989-A398496B3108}" type="datetimeFigureOut">
              <a:rPr lang="en-IN" smtClean="0"/>
              <a:t>07-05-2024</a:t>
            </a:fld>
            <a:endParaRPr lang="en-IN"/>
          </a:p>
        </p:txBody>
      </p:sp>
      <p:sp>
        <p:nvSpPr>
          <p:cNvPr id="5" name="Footer Placeholder 4">
            <a:extLst>
              <a:ext uri="{FF2B5EF4-FFF2-40B4-BE49-F238E27FC236}">
                <a16:creationId xmlns:a16="http://schemas.microsoft.com/office/drawing/2014/main" id="{E37433EF-589E-7A27-4E26-487106BCFFC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CAE9283-1AC8-47DB-A372-2F3E62E4A8A4}"/>
              </a:ext>
            </a:extLst>
          </p:cNvPr>
          <p:cNvSpPr>
            <a:spLocks noGrp="1"/>
          </p:cNvSpPr>
          <p:nvPr>
            <p:ph type="sldNum" sz="quarter" idx="12"/>
          </p:nvPr>
        </p:nvSpPr>
        <p:spPr/>
        <p:txBody>
          <a:bodyPr/>
          <a:lstStyle/>
          <a:p>
            <a:fld id="{B40A38F2-97BA-44D8-96A8-9835E47E4068}" type="slidenum">
              <a:rPr lang="en-IN" smtClean="0"/>
              <a:t>‹#›</a:t>
            </a:fld>
            <a:endParaRPr lang="en-IN"/>
          </a:p>
        </p:txBody>
      </p:sp>
    </p:spTree>
    <p:extLst>
      <p:ext uri="{BB962C8B-B14F-4D97-AF65-F5344CB8AC3E}">
        <p14:creationId xmlns:p14="http://schemas.microsoft.com/office/powerpoint/2010/main" val="1152952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B38C2-836D-04C7-D93A-2F5CFD4C140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9900333-5479-1BDF-B4B5-20F221E047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11A8D2E-0301-5066-9460-30EAE0F0B5E2}"/>
              </a:ext>
            </a:extLst>
          </p:cNvPr>
          <p:cNvSpPr>
            <a:spLocks noGrp="1"/>
          </p:cNvSpPr>
          <p:nvPr>
            <p:ph type="dt" sz="half" idx="10"/>
          </p:nvPr>
        </p:nvSpPr>
        <p:spPr/>
        <p:txBody>
          <a:bodyPr/>
          <a:lstStyle/>
          <a:p>
            <a:fld id="{7FFEC86C-D57E-42C3-9989-A398496B3108}" type="datetimeFigureOut">
              <a:rPr lang="en-IN" smtClean="0"/>
              <a:t>07-05-2024</a:t>
            </a:fld>
            <a:endParaRPr lang="en-IN"/>
          </a:p>
        </p:txBody>
      </p:sp>
      <p:sp>
        <p:nvSpPr>
          <p:cNvPr id="5" name="Footer Placeholder 4">
            <a:extLst>
              <a:ext uri="{FF2B5EF4-FFF2-40B4-BE49-F238E27FC236}">
                <a16:creationId xmlns:a16="http://schemas.microsoft.com/office/drawing/2014/main" id="{09C0E0A5-DE37-A5C3-66E7-F304FCF3058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BAEEFA-D5E0-7862-1D79-21CF618C8C52}"/>
              </a:ext>
            </a:extLst>
          </p:cNvPr>
          <p:cNvSpPr>
            <a:spLocks noGrp="1"/>
          </p:cNvSpPr>
          <p:nvPr>
            <p:ph type="sldNum" sz="quarter" idx="12"/>
          </p:nvPr>
        </p:nvSpPr>
        <p:spPr/>
        <p:txBody>
          <a:bodyPr/>
          <a:lstStyle/>
          <a:p>
            <a:fld id="{B40A38F2-97BA-44D8-96A8-9835E47E4068}" type="slidenum">
              <a:rPr lang="en-IN" smtClean="0"/>
              <a:t>‹#›</a:t>
            </a:fld>
            <a:endParaRPr lang="en-IN"/>
          </a:p>
        </p:txBody>
      </p:sp>
    </p:spTree>
    <p:extLst>
      <p:ext uri="{BB962C8B-B14F-4D97-AF65-F5344CB8AC3E}">
        <p14:creationId xmlns:p14="http://schemas.microsoft.com/office/powerpoint/2010/main" val="2553499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60C7B5-D032-0D74-C8D5-074D158B765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234B0A3-0B9B-37C6-1E17-5458CF2E634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AA5ED31-5325-D5F7-4466-899F7EA1D0A7}"/>
              </a:ext>
            </a:extLst>
          </p:cNvPr>
          <p:cNvSpPr>
            <a:spLocks noGrp="1"/>
          </p:cNvSpPr>
          <p:nvPr>
            <p:ph type="dt" sz="half" idx="10"/>
          </p:nvPr>
        </p:nvSpPr>
        <p:spPr/>
        <p:txBody>
          <a:bodyPr/>
          <a:lstStyle/>
          <a:p>
            <a:fld id="{7FFEC86C-D57E-42C3-9989-A398496B3108}" type="datetimeFigureOut">
              <a:rPr lang="en-IN" smtClean="0"/>
              <a:t>07-05-2024</a:t>
            </a:fld>
            <a:endParaRPr lang="en-IN"/>
          </a:p>
        </p:txBody>
      </p:sp>
      <p:sp>
        <p:nvSpPr>
          <p:cNvPr id="5" name="Footer Placeholder 4">
            <a:extLst>
              <a:ext uri="{FF2B5EF4-FFF2-40B4-BE49-F238E27FC236}">
                <a16:creationId xmlns:a16="http://schemas.microsoft.com/office/drawing/2014/main" id="{ACB7F8EA-CDD1-323C-197C-A9B456CD8D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A5FD3D7-5712-B801-7396-0DCD8A68D351}"/>
              </a:ext>
            </a:extLst>
          </p:cNvPr>
          <p:cNvSpPr>
            <a:spLocks noGrp="1"/>
          </p:cNvSpPr>
          <p:nvPr>
            <p:ph type="sldNum" sz="quarter" idx="12"/>
          </p:nvPr>
        </p:nvSpPr>
        <p:spPr/>
        <p:txBody>
          <a:bodyPr/>
          <a:lstStyle/>
          <a:p>
            <a:fld id="{B40A38F2-97BA-44D8-96A8-9835E47E4068}" type="slidenum">
              <a:rPr lang="en-IN" smtClean="0"/>
              <a:t>‹#›</a:t>
            </a:fld>
            <a:endParaRPr lang="en-IN"/>
          </a:p>
        </p:txBody>
      </p:sp>
    </p:spTree>
    <p:extLst>
      <p:ext uri="{BB962C8B-B14F-4D97-AF65-F5344CB8AC3E}">
        <p14:creationId xmlns:p14="http://schemas.microsoft.com/office/powerpoint/2010/main" val="546530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9DFD6-2009-FFEB-D5FE-1C563345A40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5A6C4D4-BFCD-BA4F-3C83-0C1F9B2F5E1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FBC801-07A9-C032-EAFB-D04F8D6A2AD9}"/>
              </a:ext>
            </a:extLst>
          </p:cNvPr>
          <p:cNvSpPr>
            <a:spLocks noGrp="1"/>
          </p:cNvSpPr>
          <p:nvPr>
            <p:ph type="dt" sz="half" idx="10"/>
          </p:nvPr>
        </p:nvSpPr>
        <p:spPr/>
        <p:txBody>
          <a:bodyPr/>
          <a:lstStyle/>
          <a:p>
            <a:fld id="{7FFEC86C-D57E-42C3-9989-A398496B3108}" type="datetimeFigureOut">
              <a:rPr lang="en-IN" smtClean="0"/>
              <a:t>07-05-2024</a:t>
            </a:fld>
            <a:endParaRPr lang="en-IN"/>
          </a:p>
        </p:txBody>
      </p:sp>
      <p:sp>
        <p:nvSpPr>
          <p:cNvPr id="5" name="Footer Placeholder 4">
            <a:extLst>
              <a:ext uri="{FF2B5EF4-FFF2-40B4-BE49-F238E27FC236}">
                <a16:creationId xmlns:a16="http://schemas.microsoft.com/office/drawing/2014/main" id="{F489C381-4397-30C6-5CDC-2A7D255DBCF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E299ED-9D42-2D51-E613-8880449614A6}"/>
              </a:ext>
            </a:extLst>
          </p:cNvPr>
          <p:cNvSpPr>
            <a:spLocks noGrp="1"/>
          </p:cNvSpPr>
          <p:nvPr>
            <p:ph type="sldNum" sz="quarter" idx="12"/>
          </p:nvPr>
        </p:nvSpPr>
        <p:spPr/>
        <p:txBody>
          <a:bodyPr/>
          <a:lstStyle/>
          <a:p>
            <a:fld id="{B40A38F2-97BA-44D8-96A8-9835E47E4068}" type="slidenum">
              <a:rPr lang="en-IN" smtClean="0"/>
              <a:t>‹#›</a:t>
            </a:fld>
            <a:endParaRPr lang="en-IN"/>
          </a:p>
        </p:txBody>
      </p:sp>
    </p:spTree>
    <p:extLst>
      <p:ext uri="{BB962C8B-B14F-4D97-AF65-F5344CB8AC3E}">
        <p14:creationId xmlns:p14="http://schemas.microsoft.com/office/powerpoint/2010/main" val="1195312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58DF5-E697-1307-BD19-FD357A94C8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F879D87-E4F6-C0EC-7386-E04E598F7B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FCCA3B-F669-3CB6-1FD6-F1CBD957D4C1}"/>
              </a:ext>
            </a:extLst>
          </p:cNvPr>
          <p:cNvSpPr>
            <a:spLocks noGrp="1"/>
          </p:cNvSpPr>
          <p:nvPr>
            <p:ph type="dt" sz="half" idx="10"/>
          </p:nvPr>
        </p:nvSpPr>
        <p:spPr/>
        <p:txBody>
          <a:bodyPr/>
          <a:lstStyle/>
          <a:p>
            <a:fld id="{7FFEC86C-D57E-42C3-9989-A398496B3108}" type="datetimeFigureOut">
              <a:rPr lang="en-IN" smtClean="0"/>
              <a:t>07-05-2024</a:t>
            </a:fld>
            <a:endParaRPr lang="en-IN"/>
          </a:p>
        </p:txBody>
      </p:sp>
      <p:sp>
        <p:nvSpPr>
          <p:cNvPr id="5" name="Footer Placeholder 4">
            <a:extLst>
              <a:ext uri="{FF2B5EF4-FFF2-40B4-BE49-F238E27FC236}">
                <a16:creationId xmlns:a16="http://schemas.microsoft.com/office/drawing/2014/main" id="{56E492B7-33A0-1DE7-4CFC-B475259A328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8ED8CE-6A9A-7863-4114-3BFA1B9ED555}"/>
              </a:ext>
            </a:extLst>
          </p:cNvPr>
          <p:cNvSpPr>
            <a:spLocks noGrp="1"/>
          </p:cNvSpPr>
          <p:nvPr>
            <p:ph type="sldNum" sz="quarter" idx="12"/>
          </p:nvPr>
        </p:nvSpPr>
        <p:spPr/>
        <p:txBody>
          <a:bodyPr/>
          <a:lstStyle/>
          <a:p>
            <a:fld id="{B40A38F2-97BA-44D8-96A8-9835E47E4068}" type="slidenum">
              <a:rPr lang="en-IN" smtClean="0"/>
              <a:t>‹#›</a:t>
            </a:fld>
            <a:endParaRPr lang="en-IN"/>
          </a:p>
        </p:txBody>
      </p:sp>
    </p:spTree>
    <p:extLst>
      <p:ext uri="{BB962C8B-B14F-4D97-AF65-F5344CB8AC3E}">
        <p14:creationId xmlns:p14="http://schemas.microsoft.com/office/powerpoint/2010/main" val="1192891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0FF4F-D0C3-D8CB-2552-F0F60B64CAB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54FBD83-BE16-6131-0F33-61F3B9326C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D526764-1F4B-D67D-7048-2DF9F11BA00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C02AEFA-7E79-9F9C-D250-26B5C3CCF949}"/>
              </a:ext>
            </a:extLst>
          </p:cNvPr>
          <p:cNvSpPr>
            <a:spLocks noGrp="1"/>
          </p:cNvSpPr>
          <p:nvPr>
            <p:ph type="dt" sz="half" idx="10"/>
          </p:nvPr>
        </p:nvSpPr>
        <p:spPr/>
        <p:txBody>
          <a:bodyPr/>
          <a:lstStyle/>
          <a:p>
            <a:fld id="{7FFEC86C-D57E-42C3-9989-A398496B3108}" type="datetimeFigureOut">
              <a:rPr lang="en-IN" smtClean="0"/>
              <a:t>07-05-2024</a:t>
            </a:fld>
            <a:endParaRPr lang="en-IN"/>
          </a:p>
        </p:txBody>
      </p:sp>
      <p:sp>
        <p:nvSpPr>
          <p:cNvPr id="6" name="Footer Placeholder 5">
            <a:extLst>
              <a:ext uri="{FF2B5EF4-FFF2-40B4-BE49-F238E27FC236}">
                <a16:creationId xmlns:a16="http://schemas.microsoft.com/office/drawing/2014/main" id="{69B1CC45-06FE-EFA6-8552-C5978019F90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12753BD-B227-DC4A-5ACC-DE992F0C2AB7}"/>
              </a:ext>
            </a:extLst>
          </p:cNvPr>
          <p:cNvSpPr>
            <a:spLocks noGrp="1"/>
          </p:cNvSpPr>
          <p:nvPr>
            <p:ph type="sldNum" sz="quarter" idx="12"/>
          </p:nvPr>
        </p:nvSpPr>
        <p:spPr/>
        <p:txBody>
          <a:bodyPr/>
          <a:lstStyle/>
          <a:p>
            <a:fld id="{B40A38F2-97BA-44D8-96A8-9835E47E4068}" type="slidenum">
              <a:rPr lang="en-IN" smtClean="0"/>
              <a:t>‹#›</a:t>
            </a:fld>
            <a:endParaRPr lang="en-IN"/>
          </a:p>
        </p:txBody>
      </p:sp>
    </p:spTree>
    <p:extLst>
      <p:ext uri="{BB962C8B-B14F-4D97-AF65-F5344CB8AC3E}">
        <p14:creationId xmlns:p14="http://schemas.microsoft.com/office/powerpoint/2010/main" val="2620160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6C308-A81A-D60D-8B5B-B2090D4A2D5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FC5D722-C60C-BEDE-D3F6-D1A56930EB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3175E4-8FA4-145E-12C5-EBC6C74BD4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F95F575-546C-AB70-4594-EB76B2B554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BEB1DF-C854-E34F-A98B-00DF2B89CD8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F1B1608-A36A-A209-E0D6-55F07B3FEF56}"/>
              </a:ext>
            </a:extLst>
          </p:cNvPr>
          <p:cNvSpPr>
            <a:spLocks noGrp="1"/>
          </p:cNvSpPr>
          <p:nvPr>
            <p:ph type="dt" sz="half" idx="10"/>
          </p:nvPr>
        </p:nvSpPr>
        <p:spPr/>
        <p:txBody>
          <a:bodyPr/>
          <a:lstStyle/>
          <a:p>
            <a:fld id="{7FFEC86C-D57E-42C3-9989-A398496B3108}" type="datetimeFigureOut">
              <a:rPr lang="en-IN" smtClean="0"/>
              <a:t>07-05-2024</a:t>
            </a:fld>
            <a:endParaRPr lang="en-IN"/>
          </a:p>
        </p:txBody>
      </p:sp>
      <p:sp>
        <p:nvSpPr>
          <p:cNvPr id="8" name="Footer Placeholder 7">
            <a:extLst>
              <a:ext uri="{FF2B5EF4-FFF2-40B4-BE49-F238E27FC236}">
                <a16:creationId xmlns:a16="http://schemas.microsoft.com/office/drawing/2014/main" id="{C377C494-6589-1EBD-F731-C2A6264DF7B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EC9AA51-1945-2D2F-0465-24EBDA04F2A3}"/>
              </a:ext>
            </a:extLst>
          </p:cNvPr>
          <p:cNvSpPr>
            <a:spLocks noGrp="1"/>
          </p:cNvSpPr>
          <p:nvPr>
            <p:ph type="sldNum" sz="quarter" idx="12"/>
          </p:nvPr>
        </p:nvSpPr>
        <p:spPr/>
        <p:txBody>
          <a:bodyPr/>
          <a:lstStyle/>
          <a:p>
            <a:fld id="{B40A38F2-97BA-44D8-96A8-9835E47E4068}" type="slidenum">
              <a:rPr lang="en-IN" smtClean="0"/>
              <a:t>‹#›</a:t>
            </a:fld>
            <a:endParaRPr lang="en-IN"/>
          </a:p>
        </p:txBody>
      </p:sp>
    </p:spTree>
    <p:extLst>
      <p:ext uri="{BB962C8B-B14F-4D97-AF65-F5344CB8AC3E}">
        <p14:creationId xmlns:p14="http://schemas.microsoft.com/office/powerpoint/2010/main" val="3591606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E72EA-175F-FE7E-7687-DD8A2D498C3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33D88BF-EE66-E697-BF95-77EE01E8C32F}"/>
              </a:ext>
            </a:extLst>
          </p:cNvPr>
          <p:cNvSpPr>
            <a:spLocks noGrp="1"/>
          </p:cNvSpPr>
          <p:nvPr>
            <p:ph type="dt" sz="half" idx="10"/>
          </p:nvPr>
        </p:nvSpPr>
        <p:spPr/>
        <p:txBody>
          <a:bodyPr/>
          <a:lstStyle/>
          <a:p>
            <a:fld id="{7FFEC86C-D57E-42C3-9989-A398496B3108}" type="datetimeFigureOut">
              <a:rPr lang="en-IN" smtClean="0"/>
              <a:t>07-05-2024</a:t>
            </a:fld>
            <a:endParaRPr lang="en-IN"/>
          </a:p>
        </p:txBody>
      </p:sp>
      <p:sp>
        <p:nvSpPr>
          <p:cNvPr id="4" name="Footer Placeholder 3">
            <a:extLst>
              <a:ext uri="{FF2B5EF4-FFF2-40B4-BE49-F238E27FC236}">
                <a16:creationId xmlns:a16="http://schemas.microsoft.com/office/drawing/2014/main" id="{A63AAF3D-740E-5B80-DD17-BAA7ED0E048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70FCBDB-3DDC-767F-6B0B-D194588A63EC}"/>
              </a:ext>
            </a:extLst>
          </p:cNvPr>
          <p:cNvSpPr>
            <a:spLocks noGrp="1"/>
          </p:cNvSpPr>
          <p:nvPr>
            <p:ph type="sldNum" sz="quarter" idx="12"/>
          </p:nvPr>
        </p:nvSpPr>
        <p:spPr/>
        <p:txBody>
          <a:bodyPr/>
          <a:lstStyle/>
          <a:p>
            <a:fld id="{B40A38F2-97BA-44D8-96A8-9835E47E4068}" type="slidenum">
              <a:rPr lang="en-IN" smtClean="0"/>
              <a:t>‹#›</a:t>
            </a:fld>
            <a:endParaRPr lang="en-IN"/>
          </a:p>
        </p:txBody>
      </p:sp>
    </p:spTree>
    <p:extLst>
      <p:ext uri="{BB962C8B-B14F-4D97-AF65-F5344CB8AC3E}">
        <p14:creationId xmlns:p14="http://schemas.microsoft.com/office/powerpoint/2010/main" val="33001052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D1622F-C08D-6C67-A1AB-3081C977FB1A}"/>
              </a:ext>
            </a:extLst>
          </p:cNvPr>
          <p:cNvSpPr>
            <a:spLocks noGrp="1"/>
          </p:cNvSpPr>
          <p:nvPr>
            <p:ph type="dt" sz="half" idx="10"/>
          </p:nvPr>
        </p:nvSpPr>
        <p:spPr/>
        <p:txBody>
          <a:bodyPr/>
          <a:lstStyle/>
          <a:p>
            <a:fld id="{7FFEC86C-D57E-42C3-9989-A398496B3108}" type="datetimeFigureOut">
              <a:rPr lang="en-IN" smtClean="0"/>
              <a:t>07-05-2024</a:t>
            </a:fld>
            <a:endParaRPr lang="en-IN"/>
          </a:p>
        </p:txBody>
      </p:sp>
      <p:sp>
        <p:nvSpPr>
          <p:cNvPr id="3" name="Footer Placeholder 2">
            <a:extLst>
              <a:ext uri="{FF2B5EF4-FFF2-40B4-BE49-F238E27FC236}">
                <a16:creationId xmlns:a16="http://schemas.microsoft.com/office/drawing/2014/main" id="{3E86F3C2-E5D3-E8E6-4CC9-0B56E3FD146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5364093-9758-D9A1-D83E-8C8725729B3C}"/>
              </a:ext>
            </a:extLst>
          </p:cNvPr>
          <p:cNvSpPr>
            <a:spLocks noGrp="1"/>
          </p:cNvSpPr>
          <p:nvPr>
            <p:ph type="sldNum" sz="quarter" idx="12"/>
          </p:nvPr>
        </p:nvSpPr>
        <p:spPr/>
        <p:txBody>
          <a:bodyPr/>
          <a:lstStyle/>
          <a:p>
            <a:fld id="{B40A38F2-97BA-44D8-96A8-9835E47E4068}" type="slidenum">
              <a:rPr lang="en-IN" smtClean="0"/>
              <a:t>‹#›</a:t>
            </a:fld>
            <a:endParaRPr lang="en-IN"/>
          </a:p>
        </p:txBody>
      </p:sp>
    </p:spTree>
    <p:extLst>
      <p:ext uri="{BB962C8B-B14F-4D97-AF65-F5344CB8AC3E}">
        <p14:creationId xmlns:p14="http://schemas.microsoft.com/office/powerpoint/2010/main" val="352481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10426-974F-EB97-7084-35AA048320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ABB88F0-0AEF-90DD-D741-FE56DF41AD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1061756-A28A-297E-E5BB-FAEA92AB81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0D6A5D-5945-E640-D137-D8959A6C4476}"/>
              </a:ext>
            </a:extLst>
          </p:cNvPr>
          <p:cNvSpPr>
            <a:spLocks noGrp="1"/>
          </p:cNvSpPr>
          <p:nvPr>
            <p:ph type="dt" sz="half" idx="10"/>
          </p:nvPr>
        </p:nvSpPr>
        <p:spPr/>
        <p:txBody>
          <a:bodyPr/>
          <a:lstStyle/>
          <a:p>
            <a:fld id="{7FFEC86C-D57E-42C3-9989-A398496B3108}" type="datetimeFigureOut">
              <a:rPr lang="en-IN" smtClean="0"/>
              <a:t>07-05-2024</a:t>
            </a:fld>
            <a:endParaRPr lang="en-IN"/>
          </a:p>
        </p:txBody>
      </p:sp>
      <p:sp>
        <p:nvSpPr>
          <p:cNvPr id="6" name="Footer Placeholder 5">
            <a:extLst>
              <a:ext uri="{FF2B5EF4-FFF2-40B4-BE49-F238E27FC236}">
                <a16:creationId xmlns:a16="http://schemas.microsoft.com/office/drawing/2014/main" id="{CE614F2F-D818-811C-6690-2D3442B2801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24320C8-3A27-E785-C932-8640E5896784}"/>
              </a:ext>
            </a:extLst>
          </p:cNvPr>
          <p:cNvSpPr>
            <a:spLocks noGrp="1"/>
          </p:cNvSpPr>
          <p:nvPr>
            <p:ph type="sldNum" sz="quarter" idx="12"/>
          </p:nvPr>
        </p:nvSpPr>
        <p:spPr/>
        <p:txBody>
          <a:bodyPr/>
          <a:lstStyle/>
          <a:p>
            <a:fld id="{B40A38F2-97BA-44D8-96A8-9835E47E4068}" type="slidenum">
              <a:rPr lang="en-IN" smtClean="0"/>
              <a:t>‹#›</a:t>
            </a:fld>
            <a:endParaRPr lang="en-IN"/>
          </a:p>
        </p:txBody>
      </p:sp>
    </p:spTree>
    <p:extLst>
      <p:ext uri="{BB962C8B-B14F-4D97-AF65-F5344CB8AC3E}">
        <p14:creationId xmlns:p14="http://schemas.microsoft.com/office/powerpoint/2010/main" val="1550833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E16B0-74C9-D656-AA04-5079033A17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353E413-474E-F045-FB2C-70AB0CDF64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CD972C2-E42A-5D40-AE9B-E576B8173B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B5242F-832D-B5DD-D783-929CC6494B40}"/>
              </a:ext>
            </a:extLst>
          </p:cNvPr>
          <p:cNvSpPr>
            <a:spLocks noGrp="1"/>
          </p:cNvSpPr>
          <p:nvPr>
            <p:ph type="dt" sz="half" idx="10"/>
          </p:nvPr>
        </p:nvSpPr>
        <p:spPr/>
        <p:txBody>
          <a:bodyPr/>
          <a:lstStyle/>
          <a:p>
            <a:fld id="{7FFEC86C-D57E-42C3-9989-A398496B3108}" type="datetimeFigureOut">
              <a:rPr lang="en-IN" smtClean="0"/>
              <a:t>07-05-2024</a:t>
            </a:fld>
            <a:endParaRPr lang="en-IN"/>
          </a:p>
        </p:txBody>
      </p:sp>
      <p:sp>
        <p:nvSpPr>
          <p:cNvPr id="6" name="Footer Placeholder 5">
            <a:extLst>
              <a:ext uri="{FF2B5EF4-FFF2-40B4-BE49-F238E27FC236}">
                <a16:creationId xmlns:a16="http://schemas.microsoft.com/office/drawing/2014/main" id="{2067583C-1549-A00C-E831-5B34CF99D09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4CBE723-77FC-65D3-5BBC-72DC37373593}"/>
              </a:ext>
            </a:extLst>
          </p:cNvPr>
          <p:cNvSpPr>
            <a:spLocks noGrp="1"/>
          </p:cNvSpPr>
          <p:nvPr>
            <p:ph type="sldNum" sz="quarter" idx="12"/>
          </p:nvPr>
        </p:nvSpPr>
        <p:spPr/>
        <p:txBody>
          <a:bodyPr/>
          <a:lstStyle/>
          <a:p>
            <a:fld id="{B40A38F2-97BA-44D8-96A8-9835E47E4068}" type="slidenum">
              <a:rPr lang="en-IN" smtClean="0"/>
              <a:t>‹#›</a:t>
            </a:fld>
            <a:endParaRPr lang="en-IN"/>
          </a:p>
        </p:txBody>
      </p:sp>
    </p:spTree>
    <p:extLst>
      <p:ext uri="{BB962C8B-B14F-4D97-AF65-F5344CB8AC3E}">
        <p14:creationId xmlns:p14="http://schemas.microsoft.com/office/powerpoint/2010/main" val="30077056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5E3207-C525-FCC1-C842-D977F84901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42D9ACC-6B9D-F955-8F7B-EC5F000C2B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FFDA30B-54D3-42B5-86B6-3F22D8BC14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FEC86C-D57E-42C3-9989-A398496B3108}" type="datetimeFigureOut">
              <a:rPr lang="en-IN" smtClean="0"/>
              <a:t>07-05-2024</a:t>
            </a:fld>
            <a:endParaRPr lang="en-IN"/>
          </a:p>
        </p:txBody>
      </p:sp>
      <p:sp>
        <p:nvSpPr>
          <p:cNvPr id="5" name="Footer Placeholder 4">
            <a:extLst>
              <a:ext uri="{FF2B5EF4-FFF2-40B4-BE49-F238E27FC236}">
                <a16:creationId xmlns:a16="http://schemas.microsoft.com/office/drawing/2014/main" id="{7EE27C1D-8514-7455-F288-B97F6DA8E4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9B553E0-72B9-8052-D9FB-C0D3AF6501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0A38F2-97BA-44D8-96A8-9835E47E4068}" type="slidenum">
              <a:rPr lang="en-IN" smtClean="0"/>
              <a:t>‹#›</a:t>
            </a:fld>
            <a:endParaRPr lang="en-IN"/>
          </a:p>
        </p:txBody>
      </p:sp>
    </p:spTree>
    <p:extLst>
      <p:ext uri="{BB962C8B-B14F-4D97-AF65-F5344CB8AC3E}">
        <p14:creationId xmlns:p14="http://schemas.microsoft.com/office/powerpoint/2010/main" val="3358395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ransforming Retail Experience: Data-Driven Segmentation for Enhanced  Customer Loyalty — Agilytic">
            <a:extLst>
              <a:ext uri="{FF2B5EF4-FFF2-40B4-BE49-F238E27FC236}">
                <a16:creationId xmlns:a16="http://schemas.microsoft.com/office/drawing/2014/main" id="{5FCB5AEF-01F5-F543-27E7-7009CFD33CC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54000"/>
                    </a14:imgEffect>
                    <a14:imgEffect>
                      <a14:brightnessContrast bright="-31000" contrast="-12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5200969D-4F7E-1B92-ECE1-3A6A1EB4821C}"/>
              </a:ext>
            </a:extLst>
          </p:cNvPr>
          <p:cNvSpPr txBox="1">
            <a:spLocks/>
          </p:cNvSpPr>
          <p:nvPr/>
        </p:nvSpPr>
        <p:spPr>
          <a:xfrm>
            <a:off x="1584830" y="1829233"/>
            <a:ext cx="9022340" cy="3199534"/>
          </a:xfrm>
          <a:prstGeom prst="rect">
            <a:avLst/>
          </a:prstGeom>
          <a:effectLst>
            <a:glow rad="571500">
              <a:schemeClr val="accent5">
                <a:lumMod val="75000"/>
              </a:schemeClr>
            </a:glow>
            <a:outerShdw blurRad="50800" dist="50800" dir="5400000" algn="ctr" rotWithShape="0">
              <a:srgbClr val="000000">
                <a:alpha val="70000"/>
              </a:srgbClr>
            </a:outerShdw>
          </a:effectLst>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7200" b="1" dirty="0">
                <a:solidFill>
                  <a:schemeClr val="bg1"/>
                </a:solidFill>
                <a:effectLst>
                  <a:glow>
                    <a:schemeClr val="accent4">
                      <a:lumMod val="20000"/>
                      <a:lumOff val="80000"/>
                      <a:alpha val="38000"/>
                    </a:schemeClr>
                  </a:glow>
                  <a:reflection endPos="0" dist="50800" dir="5400000" sy="-100000" algn="bl" rotWithShape="0"/>
                </a:effectLst>
                <a:latin typeface="Gabriola" panose="04040605051002020D02" pitchFamily="82" charset="0"/>
              </a:rPr>
              <a:t>Data Science       Grocery Store</a:t>
            </a:r>
            <a:endParaRPr lang="en-IN" sz="7200" b="1" dirty="0">
              <a:solidFill>
                <a:schemeClr val="bg1"/>
              </a:solidFill>
              <a:effectLst>
                <a:glow>
                  <a:schemeClr val="accent4">
                    <a:lumMod val="20000"/>
                    <a:lumOff val="80000"/>
                    <a:alpha val="38000"/>
                  </a:schemeClr>
                </a:glow>
                <a:reflection endPos="0" dist="50800" dir="5400000" sy="-100000" algn="bl" rotWithShape="0"/>
              </a:effectLst>
              <a:latin typeface="Gabriola" panose="04040605051002020D02" pitchFamily="82" charset="0"/>
            </a:endParaRPr>
          </a:p>
        </p:txBody>
      </p:sp>
      <p:sp>
        <p:nvSpPr>
          <p:cNvPr id="5" name="TextBox 4">
            <a:extLst>
              <a:ext uri="{FF2B5EF4-FFF2-40B4-BE49-F238E27FC236}">
                <a16:creationId xmlns:a16="http://schemas.microsoft.com/office/drawing/2014/main" id="{B7E3E79E-949B-F65B-6B8E-2E69F9513156}"/>
              </a:ext>
            </a:extLst>
          </p:cNvPr>
          <p:cNvSpPr txBox="1"/>
          <p:nvPr/>
        </p:nvSpPr>
        <p:spPr>
          <a:xfrm>
            <a:off x="5395912" y="2457450"/>
            <a:ext cx="942975" cy="2215991"/>
          </a:xfrm>
          <a:prstGeom prst="rect">
            <a:avLst/>
          </a:prstGeom>
          <a:noFill/>
        </p:spPr>
        <p:txBody>
          <a:bodyPr wrap="square" rtlCol="0">
            <a:spAutoFit/>
          </a:bodyPr>
          <a:lstStyle/>
          <a:p>
            <a:r>
              <a:rPr lang="en-US" sz="13800" b="1" dirty="0">
                <a:solidFill>
                  <a:schemeClr val="bg1"/>
                </a:solidFill>
                <a:effectLst>
                  <a:glow>
                    <a:schemeClr val="accent4">
                      <a:lumMod val="20000"/>
                      <a:lumOff val="80000"/>
                      <a:alpha val="38000"/>
                    </a:schemeClr>
                  </a:glow>
                  <a:reflection endPos="0" dist="50800" dir="5400000" sy="-100000" algn="bl" rotWithShape="0"/>
                </a:effectLst>
                <a:latin typeface="Bahnschrift SemiLight" panose="020B0502040204020203" pitchFamily="34" charset="0"/>
              </a:rPr>
              <a:t>X</a:t>
            </a:r>
            <a:endParaRPr lang="en-IN" sz="13800" dirty="0"/>
          </a:p>
        </p:txBody>
      </p:sp>
    </p:spTree>
    <p:extLst>
      <p:ext uri="{BB962C8B-B14F-4D97-AF65-F5344CB8AC3E}">
        <p14:creationId xmlns:p14="http://schemas.microsoft.com/office/powerpoint/2010/main" val="40326425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D81CE-0953-A519-7079-C595185D6EC5}"/>
              </a:ext>
            </a:extLst>
          </p:cNvPr>
          <p:cNvSpPr>
            <a:spLocks noGrp="1"/>
          </p:cNvSpPr>
          <p:nvPr>
            <p:ph type="title"/>
          </p:nvPr>
        </p:nvSpPr>
        <p:spPr>
          <a:xfrm>
            <a:off x="2900031" y="106733"/>
            <a:ext cx="6391937" cy="1325563"/>
          </a:xfrm>
        </p:spPr>
        <p:txBody>
          <a:bodyPr>
            <a:normAutofit/>
          </a:bodyPr>
          <a:lstStyle/>
          <a:p>
            <a:r>
              <a:rPr lang="en-US" dirty="0">
                <a:latin typeface="Cambria Math" panose="02040503050406030204" pitchFamily="18" charset="0"/>
                <a:ea typeface="Cambria Math" panose="02040503050406030204" pitchFamily="18" charset="0"/>
              </a:rPr>
              <a:t>Exploratory Data Analysis</a:t>
            </a:r>
            <a:endParaRPr lang="en-IN" dirty="0">
              <a:latin typeface="Cambria Math" panose="02040503050406030204" pitchFamily="18" charset="0"/>
              <a:ea typeface="Cambria Math" panose="02040503050406030204" pitchFamily="18" charset="0"/>
            </a:endParaRPr>
          </a:p>
        </p:txBody>
      </p:sp>
      <p:pic>
        <p:nvPicPr>
          <p:cNvPr id="4098" name="Picture 2">
            <a:extLst>
              <a:ext uri="{FF2B5EF4-FFF2-40B4-BE49-F238E27FC236}">
                <a16:creationId xmlns:a16="http://schemas.microsoft.com/office/drawing/2014/main" id="{16EAF649-C2B2-172C-8503-CAE92AB883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7362" y="1575541"/>
            <a:ext cx="5400675" cy="4472834"/>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8B08BAC1-B72D-D820-2312-1BA33A7BFD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422" y="1432296"/>
            <a:ext cx="2962940" cy="217170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F494997D-A1AF-B856-E83F-43DEF83FF5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422" y="3876675"/>
            <a:ext cx="3579517" cy="2533650"/>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a:extLst>
              <a:ext uri="{FF2B5EF4-FFF2-40B4-BE49-F238E27FC236}">
                <a16:creationId xmlns:a16="http://schemas.microsoft.com/office/drawing/2014/main" id="{B96A09F0-7F0E-B8FC-AA85-C5BFF9592F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05875" y="3763721"/>
            <a:ext cx="2887995" cy="309428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40676DF5-BFD4-239F-9F4A-A21A89951D7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71153" y="1213591"/>
            <a:ext cx="3451552" cy="24785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3949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4CCC15-F29A-6814-7AD0-A26E629CA22B}"/>
              </a:ext>
            </a:extLst>
          </p:cNvPr>
          <p:cNvPicPr>
            <a:picLocks noChangeAspect="1"/>
          </p:cNvPicPr>
          <p:nvPr/>
        </p:nvPicPr>
        <p:blipFill>
          <a:blip r:embed="rId2"/>
          <a:stretch>
            <a:fillRect/>
          </a:stretch>
        </p:blipFill>
        <p:spPr>
          <a:xfrm>
            <a:off x="461370" y="759399"/>
            <a:ext cx="7197018" cy="5339202"/>
          </a:xfrm>
          <a:prstGeom prst="rect">
            <a:avLst/>
          </a:prstGeom>
        </p:spPr>
      </p:pic>
      <p:sp>
        <p:nvSpPr>
          <p:cNvPr id="6" name="TextBox 5">
            <a:extLst>
              <a:ext uri="{FF2B5EF4-FFF2-40B4-BE49-F238E27FC236}">
                <a16:creationId xmlns:a16="http://schemas.microsoft.com/office/drawing/2014/main" id="{DE0B21AC-6D00-A1BD-352D-00CA8D35E78A}"/>
              </a:ext>
            </a:extLst>
          </p:cNvPr>
          <p:cNvSpPr txBox="1"/>
          <p:nvPr/>
        </p:nvSpPr>
        <p:spPr>
          <a:xfrm>
            <a:off x="7772400" y="759399"/>
            <a:ext cx="3862596" cy="830997"/>
          </a:xfrm>
          <a:prstGeom prst="rect">
            <a:avLst/>
          </a:prstGeom>
          <a:noFill/>
        </p:spPr>
        <p:txBody>
          <a:bodyPr wrap="none" rtlCol="0">
            <a:spAutoFit/>
          </a:bodyPr>
          <a:lstStyle/>
          <a:p>
            <a:r>
              <a:rPr lang="en-US" sz="4800" dirty="0"/>
              <a:t>Elbow Method</a:t>
            </a:r>
            <a:endParaRPr lang="en-IN" sz="4800" dirty="0"/>
          </a:p>
        </p:txBody>
      </p:sp>
      <p:sp>
        <p:nvSpPr>
          <p:cNvPr id="7" name="TextBox 6">
            <a:extLst>
              <a:ext uri="{FF2B5EF4-FFF2-40B4-BE49-F238E27FC236}">
                <a16:creationId xmlns:a16="http://schemas.microsoft.com/office/drawing/2014/main" id="{E59FCE5C-478B-3685-9BBC-2A5810249DD4}"/>
              </a:ext>
            </a:extLst>
          </p:cNvPr>
          <p:cNvSpPr txBox="1"/>
          <p:nvPr/>
        </p:nvSpPr>
        <p:spPr>
          <a:xfrm>
            <a:off x="7772400" y="1828800"/>
            <a:ext cx="3872505" cy="3416320"/>
          </a:xfrm>
          <a:prstGeom prst="rect">
            <a:avLst/>
          </a:prstGeom>
          <a:noFill/>
        </p:spPr>
        <p:txBody>
          <a:bodyPr wrap="square" rtlCol="0">
            <a:spAutoFit/>
          </a:bodyPr>
          <a:lstStyle/>
          <a:p>
            <a:r>
              <a:rPr lang="en-US" dirty="0"/>
              <a:t>The elbow method is a technique used in clustering analysis to determine the optimal number of clusters to use for a dataset.</a:t>
            </a:r>
          </a:p>
          <a:p>
            <a:r>
              <a:rPr lang="en-US" dirty="0"/>
              <a:t>By plotting the within-cluster sum of squares (WCSS) against different numbers of clusters (K), we identify the "elbow point" where adding more clusters provides diminishing improvements in clustering quality, guiding the selection of an appropriate K value.</a:t>
            </a:r>
            <a:endParaRPr lang="en-IN" dirty="0"/>
          </a:p>
        </p:txBody>
      </p:sp>
    </p:spTree>
    <p:extLst>
      <p:ext uri="{BB962C8B-B14F-4D97-AF65-F5344CB8AC3E}">
        <p14:creationId xmlns:p14="http://schemas.microsoft.com/office/powerpoint/2010/main" val="31619622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D4AE5-A97E-DD81-2646-20BD0315CB88}"/>
              </a:ext>
            </a:extLst>
          </p:cNvPr>
          <p:cNvSpPr>
            <a:spLocks noGrp="1"/>
          </p:cNvSpPr>
          <p:nvPr>
            <p:ph type="title"/>
          </p:nvPr>
        </p:nvSpPr>
        <p:spPr>
          <a:xfrm>
            <a:off x="3962399" y="69850"/>
            <a:ext cx="4638675" cy="1325563"/>
          </a:xfrm>
        </p:spPr>
        <p:txBody>
          <a:bodyPr/>
          <a:lstStyle/>
          <a:p>
            <a:r>
              <a:rPr lang="en-US" dirty="0">
                <a:latin typeface="Constantia" panose="02030602050306030303" pitchFamily="18" charset="0"/>
              </a:rPr>
              <a:t>Clustering Models</a:t>
            </a:r>
            <a:endParaRPr lang="en-IN" dirty="0">
              <a:latin typeface="Constantia" panose="02030602050306030303" pitchFamily="18" charset="0"/>
            </a:endParaRPr>
          </a:p>
        </p:txBody>
      </p:sp>
      <p:pic>
        <p:nvPicPr>
          <p:cNvPr id="5" name="Picture 4">
            <a:extLst>
              <a:ext uri="{FF2B5EF4-FFF2-40B4-BE49-F238E27FC236}">
                <a16:creationId xmlns:a16="http://schemas.microsoft.com/office/drawing/2014/main" id="{DBE62153-52F2-C15B-DC79-2063F8D397DA}"/>
              </a:ext>
            </a:extLst>
          </p:cNvPr>
          <p:cNvPicPr>
            <a:picLocks noChangeAspect="1"/>
          </p:cNvPicPr>
          <p:nvPr/>
        </p:nvPicPr>
        <p:blipFill rotWithShape="1">
          <a:blip r:embed="rId2"/>
          <a:srcRect t="2544"/>
          <a:stretch/>
        </p:blipFill>
        <p:spPr>
          <a:xfrm>
            <a:off x="666751" y="3203552"/>
            <a:ext cx="5284840" cy="2798951"/>
          </a:xfrm>
          <a:prstGeom prst="rect">
            <a:avLst/>
          </a:prstGeom>
        </p:spPr>
      </p:pic>
      <p:pic>
        <p:nvPicPr>
          <p:cNvPr id="7" name="Picture 6">
            <a:extLst>
              <a:ext uri="{FF2B5EF4-FFF2-40B4-BE49-F238E27FC236}">
                <a16:creationId xmlns:a16="http://schemas.microsoft.com/office/drawing/2014/main" id="{C26C5163-0822-9720-078D-C007B6949B93}"/>
              </a:ext>
            </a:extLst>
          </p:cNvPr>
          <p:cNvPicPr>
            <a:picLocks noChangeAspect="1"/>
          </p:cNvPicPr>
          <p:nvPr/>
        </p:nvPicPr>
        <p:blipFill rotWithShape="1">
          <a:blip r:embed="rId3"/>
          <a:srcRect r="10689"/>
          <a:stretch/>
        </p:blipFill>
        <p:spPr>
          <a:xfrm>
            <a:off x="6624248" y="3154320"/>
            <a:ext cx="5229897" cy="2362357"/>
          </a:xfrm>
          <a:prstGeom prst="rect">
            <a:avLst/>
          </a:prstGeom>
        </p:spPr>
      </p:pic>
      <p:cxnSp>
        <p:nvCxnSpPr>
          <p:cNvPr id="13" name="Straight Connector 12">
            <a:extLst>
              <a:ext uri="{FF2B5EF4-FFF2-40B4-BE49-F238E27FC236}">
                <a16:creationId xmlns:a16="http://schemas.microsoft.com/office/drawing/2014/main" id="{B5FC098A-6205-58EE-9C71-46B63EF2E8F6}"/>
              </a:ext>
            </a:extLst>
          </p:cNvPr>
          <p:cNvCxnSpPr/>
          <p:nvPr/>
        </p:nvCxnSpPr>
        <p:spPr>
          <a:xfrm flipH="1">
            <a:off x="2533650" y="1395413"/>
            <a:ext cx="4004873"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9CE5021-C23B-9690-1364-E474E5EA48C4}"/>
              </a:ext>
            </a:extLst>
          </p:cNvPr>
          <p:cNvCxnSpPr/>
          <p:nvPr/>
        </p:nvCxnSpPr>
        <p:spPr>
          <a:xfrm flipH="1">
            <a:off x="5780141" y="1395413"/>
            <a:ext cx="4004873"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58E14F6-3978-00A5-3A72-1A52E51740D5}"/>
              </a:ext>
            </a:extLst>
          </p:cNvPr>
          <p:cNvCxnSpPr/>
          <p:nvPr/>
        </p:nvCxnSpPr>
        <p:spPr>
          <a:xfrm>
            <a:off x="2533650" y="1395413"/>
            <a:ext cx="0" cy="129849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F2C7F22-7191-1CDE-D35F-39D1AD9CC2CE}"/>
              </a:ext>
            </a:extLst>
          </p:cNvPr>
          <p:cNvCxnSpPr/>
          <p:nvPr/>
        </p:nvCxnSpPr>
        <p:spPr>
          <a:xfrm>
            <a:off x="9785014" y="1395413"/>
            <a:ext cx="0" cy="129849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0C08C929-B78A-0539-D894-40C2F59F9D67}"/>
              </a:ext>
            </a:extLst>
          </p:cNvPr>
          <p:cNvSpPr txBox="1"/>
          <p:nvPr/>
        </p:nvSpPr>
        <p:spPr>
          <a:xfrm>
            <a:off x="979378" y="2765280"/>
            <a:ext cx="3108543" cy="400110"/>
          </a:xfrm>
          <a:prstGeom prst="rect">
            <a:avLst/>
          </a:prstGeom>
          <a:noFill/>
        </p:spPr>
        <p:txBody>
          <a:bodyPr wrap="none" rtlCol="0">
            <a:spAutoFit/>
          </a:bodyPr>
          <a:lstStyle/>
          <a:p>
            <a:r>
              <a:rPr lang="en-US" sz="2000" dirty="0">
                <a:latin typeface="Bahnschrift SemiBold" panose="020B0502040204020203" pitchFamily="34" charset="0"/>
              </a:rPr>
              <a:t>Agglomerative Clustering</a:t>
            </a:r>
            <a:endParaRPr lang="en-IN" sz="2000" dirty="0">
              <a:latin typeface="Bahnschrift SemiBold" panose="020B0502040204020203" pitchFamily="34" charset="0"/>
            </a:endParaRPr>
          </a:p>
        </p:txBody>
      </p:sp>
      <p:sp>
        <p:nvSpPr>
          <p:cNvPr id="19" name="TextBox 18">
            <a:extLst>
              <a:ext uri="{FF2B5EF4-FFF2-40B4-BE49-F238E27FC236}">
                <a16:creationId xmlns:a16="http://schemas.microsoft.com/office/drawing/2014/main" id="{C6862293-6F0E-080B-8C7A-3601F8F1EB89}"/>
              </a:ext>
            </a:extLst>
          </p:cNvPr>
          <p:cNvSpPr txBox="1"/>
          <p:nvPr/>
        </p:nvSpPr>
        <p:spPr>
          <a:xfrm>
            <a:off x="8547335" y="2754210"/>
            <a:ext cx="2475358" cy="400110"/>
          </a:xfrm>
          <a:prstGeom prst="rect">
            <a:avLst/>
          </a:prstGeom>
          <a:noFill/>
        </p:spPr>
        <p:txBody>
          <a:bodyPr wrap="none" rtlCol="0">
            <a:spAutoFit/>
          </a:bodyPr>
          <a:lstStyle/>
          <a:p>
            <a:r>
              <a:rPr lang="en-US" sz="2000" dirty="0">
                <a:latin typeface="Bahnschrift SemiBold" panose="020B0502040204020203" pitchFamily="34" charset="0"/>
              </a:rPr>
              <a:t>K-Means Clustering</a:t>
            </a:r>
            <a:endParaRPr lang="en-IN" sz="2000" dirty="0">
              <a:latin typeface="Bahnschrift SemiBold" panose="020B0502040204020203" pitchFamily="34" charset="0"/>
            </a:endParaRPr>
          </a:p>
        </p:txBody>
      </p:sp>
      <p:cxnSp>
        <p:nvCxnSpPr>
          <p:cNvPr id="21" name="Straight Connector 20">
            <a:extLst>
              <a:ext uri="{FF2B5EF4-FFF2-40B4-BE49-F238E27FC236}">
                <a16:creationId xmlns:a16="http://schemas.microsoft.com/office/drawing/2014/main" id="{8F7C416E-6743-84DA-28EF-3AF6219BA04D}"/>
              </a:ext>
            </a:extLst>
          </p:cNvPr>
          <p:cNvCxnSpPr/>
          <p:nvPr/>
        </p:nvCxnSpPr>
        <p:spPr>
          <a:xfrm>
            <a:off x="6096000" y="962025"/>
            <a:ext cx="0" cy="433388"/>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2002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DCFFD-CA67-EB0A-BF5C-3E292B107A37}"/>
              </a:ext>
            </a:extLst>
          </p:cNvPr>
          <p:cNvSpPr>
            <a:spLocks noGrp="1"/>
          </p:cNvSpPr>
          <p:nvPr>
            <p:ph type="title"/>
          </p:nvPr>
        </p:nvSpPr>
        <p:spPr>
          <a:xfrm>
            <a:off x="475740" y="88899"/>
            <a:ext cx="6377413" cy="1325563"/>
          </a:xfrm>
        </p:spPr>
        <p:txBody>
          <a:bodyPr/>
          <a:lstStyle/>
          <a:p>
            <a:r>
              <a:rPr lang="en-US" dirty="0">
                <a:latin typeface="Cambria Math" panose="02040503050406030204" pitchFamily="18" charset="0"/>
                <a:ea typeface="Cambria Math" panose="02040503050406030204" pitchFamily="18" charset="0"/>
              </a:rPr>
              <a:t>Graphical User Interface</a:t>
            </a:r>
            <a:endParaRPr lang="en-IN" dirty="0">
              <a:latin typeface="Cambria Math" panose="02040503050406030204" pitchFamily="18" charset="0"/>
              <a:ea typeface="Cambria Math" panose="02040503050406030204" pitchFamily="18" charset="0"/>
            </a:endParaRPr>
          </a:p>
        </p:txBody>
      </p:sp>
      <p:pic>
        <p:nvPicPr>
          <p:cNvPr id="5" name="Picture 4">
            <a:extLst>
              <a:ext uri="{FF2B5EF4-FFF2-40B4-BE49-F238E27FC236}">
                <a16:creationId xmlns:a16="http://schemas.microsoft.com/office/drawing/2014/main" id="{8ABE0313-77F5-5FE0-6703-992490A8DC06}"/>
              </a:ext>
            </a:extLst>
          </p:cNvPr>
          <p:cNvPicPr>
            <a:picLocks noChangeAspect="1"/>
          </p:cNvPicPr>
          <p:nvPr/>
        </p:nvPicPr>
        <p:blipFill>
          <a:blip r:embed="rId2"/>
          <a:stretch>
            <a:fillRect/>
          </a:stretch>
        </p:blipFill>
        <p:spPr>
          <a:xfrm>
            <a:off x="475741" y="1238249"/>
            <a:ext cx="6377413" cy="5253457"/>
          </a:xfrm>
          <a:prstGeom prst="rect">
            <a:avLst/>
          </a:prstGeom>
        </p:spPr>
      </p:pic>
      <p:pic>
        <p:nvPicPr>
          <p:cNvPr id="7" name="Picture 6">
            <a:extLst>
              <a:ext uri="{FF2B5EF4-FFF2-40B4-BE49-F238E27FC236}">
                <a16:creationId xmlns:a16="http://schemas.microsoft.com/office/drawing/2014/main" id="{5972E483-097E-7AF1-FF70-2E9452EB5550}"/>
              </a:ext>
            </a:extLst>
          </p:cNvPr>
          <p:cNvPicPr>
            <a:picLocks noChangeAspect="1"/>
          </p:cNvPicPr>
          <p:nvPr/>
        </p:nvPicPr>
        <p:blipFill>
          <a:blip r:embed="rId3"/>
          <a:stretch>
            <a:fillRect/>
          </a:stretch>
        </p:blipFill>
        <p:spPr>
          <a:xfrm>
            <a:off x="7423752" y="252261"/>
            <a:ext cx="3705742" cy="2172003"/>
          </a:xfrm>
          <a:prstGeom prst="rect">
            <a:avLst/>
          </a:prstGeom>
        </p:spPr>
      </p:pic>
      <p:pic>
        <p:nvPicPr>
          <p:cNvPr id="9" name="Picture 8">
            <a:extLst>
              <a:ext uri="{FF2B5EF4-FFF2-40B4-BE49-F238E27FC236}">
                <a16:creationId xmlns:a16="http://schemas.microsoft.com/office/drawing/2014/main" id="{D469D310-6E34-C979-CE7A-6B7FE316FA94}"/>
              </a:ext>
            </a:extLst>
          </p:cNvPr>
          <p:cNvPicPr>
            <a:picLocks noChangeAspect="1"/>
          </p:cNvPicPr>
          <p:nvPr/>
        </p:nvPicPr>
        <p:blipFill>
          <a:blip r:embed="rId4"/>
          <a:stretch>
            <a:fillRect/>
          </a:stretch>
        </p:blipFill>
        <p:spPr>
          <a:xfrm>
            <a:off x="7363318" y="2559693"/>
            <a:ext cx="4014387" cy="3932013"/>
          </a:xfrm>
          <a:prstGeom prst="rect">
            <a:avLst/>
          </a:prstGeom>
        </p:spPr>
      </p:pic>
    </p:spTree>
    <p:extLst>
      <p:ext uri="{BB962C8B-B14F-4D97-AF65-F5344CB8AC3E}">
        <p14:creationId xmlns:p14="http://schemas.microsoft.com/office/powerpoint/2010/main" val="27194645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9601A-9660-ED82-0AA8-BB0A645F0506}"/>
              </a:ext>
            </a:extLst>
          </p:cNvPr>
          <p:cNvSpPr>
            <a:spLocks noGrp="1"/>
          </p:cNvSpPr>
          <p:nvPr>
            <p:ph type="title"/>
          </p:nvPr>
        </p:nvSpPr>
        <p:spPr/>
        <p:txBody>
          <a:bodyPr/>
          <a:lstStyle/>
          <a:p>
            <a:r>
              <a:rPr lang="en-US" dirty="0">
                <a:latin typeface="Constantia" panose="02030602050306030303" pitchFamily="18" charset="0"/>
              </a:rPr>
              <a:t>Conclusion</a:t>
            </a:r>
            <a:endParaRPr lang="en-IN" dirty="0">
              <a:latin typeface="Constantia" panose="02030602050306030303" pitchFamily="18" charset="0"/>
            </a:endParaRPr>
          </a:p>
        </p:txBody>
      </p:sp>
      <p:sp>
        <p:nvSpPr>
          <p:cNvPr id="4" name="TextBox 3">
            <a:extLst>
              <a:ext uri="{FF2B5EF4-FFF2-40B4-BE49-F238E27FC236}">
                <a16:creationId xmlns:a16="http://schemas.microsoft.com/office/drawing/2014/main" id="{4EB0B481-A533-B049-2EA3-28632C0A9651}"/>
              </a:ext>
            </a:extLst>
          </p:cNvPr>
          <p:cNvSpPr txBox="1"/>
          <p:nvPr/>
        </p:nvSpPr>
        <p:spPr>
          <a:xfrm>
            <a:off x="838200" y="1452563"/>
            <a:ext cx="10263500" cy="1200329"/>
          </a:xfrm>
          <a:prstGeom prst="rect">
            <a:avLst/>
          </a:prstGeom>
          <a:noFill/>
        </p:spPr>
        <p:txBody>
          <a:bodyPr wrap="square" rtlCol="0">
            <a:spAutoFit/>
          </a:bodyPr>
          <a:lstStyle/>
          <a:p>
            <a:r>
              <a:rPr lang="en-US" b="0" i="0" dirty="0">
                <a:solidFill>
                  <a:srgbClr val="000000"/>
                </a:solidFill>
                <a:effectLst/>
                <a:highlight>
                  <a:srgbClr val="FFFFFF"/>
                </a:highlight>
                <a:latin typeface="Helvetica Neue"/>
              </a:rPr>
              <a:t>In this project, I performed unsupervised clustering. I did use dimensionality reduction followed by agglomerative clustering. I came up with 4 clusters and further used them in profiling customers in clusters according to their family structures and income/spending. This can be used in planning better marketing strategies.</a:t>
            </a:r>
            <a:endParaRPr lang="en-IN" dirty="0"/>
          </a:p>
        </p:txBody>
      </p:sp>
      <p:pic>
        <p:nvPicPr>
          <p:cNvPr id="6" name="Picture 5">
            <a:extLst>
              <a:ext uri="{FF2B5EF4-FFF2-40B4-BE49-F238E27FC236}">
                <a16:creationId xmlns:a16="http://schemas.microsoft.com/office/drawing/2014/main" id="{2CF84694-F73F-413F-AC04-2FDE32D65C25}"/>
              </a:ext>
            </a:extLst>
          </p:cNvPr>
          <p:cNvPicPr>
            <a:picLocks noChangeAspect="1"/>
          </p:cNvPicPr>
          <p:nvPr/>
        </p:nvPicPr>
        <p:blipFill>
          <a:blip r:embed="rId2"/>
          <a:stretch>
            <a:fillRect/>
          </a:stretch>
        </p:blipFill>
        <p:spPr>
          <a:xfrm>
            <a:off x="838200" y="2885911"/>
            <a:ext cx="5229955" cy="2343477"/>
          </a:xfrm>
          <a:prstGeom prst="rect">
            <a:avLst/>
          </a:prstGeom>
        </p:spPr>
      </p:pic>
      <p:pic>
        <p:nvPicPr>
          <p:cNvPr id="8" name="Picture 7">
            <a:extLst>
              <a:ext uri="{FF2B5EF4-FFF2-40B4-BE49-F238E27FC236}">
                <a16:creationId xmlns:a16="http://schemas.microsoft.com/office/drawing/2014/main" id="{EA598992-1C06-19E2-05C4-B8544D2F8E84}"/>
              </a:ext>
            </a:extLst>
          </p:cNvPr>
          <p:cNvPicPr>
            <a:picLocks noChangeAspect="1"/>
          </p:cNvPicPr>
          <p:nvPr/>
        </p:nvPicPr>
        <p:blipFill>
          <a:blip r:embed="rId3"/>
          <a:stretch>
            <a:fillRect/>
          </a:stretch>
        </p:blipFill>
        <p:spPr>
          <a:xfrm>
            <a:off x="6614799" y="2885911"/>
            <a:ext cx="4486901" cy="1095528"/>
          </a:xfrm>
          <a:prstGeom prst="rect">
            <a:avLst/>
          </a:prstGeom>
        </p:spPr>
      </p:pic>
      <p:cxnSp>
        <p:nvCxnSpPr>
          <p:cNvPr id="10" name="Straight Arrow Connector 9">
            <a:extLst>
              <a:ext uri="{FF2B5EF4-FFF2-40B4-BE49-F238E27FC236}">
                <a16:creationId xmlns:a16="http://schemas.microsoft.com/office/drawing/2014/main" id="{24A2AF01-D14E-EA37-169B-70BA6D320999}"/>
              </a:ext>
            </a:extLst>
          </p:cNvPr>
          <p:cNvCxnSpPr>
            <a:cxnSpLocks/>
          </p:cNvCxnSpPr>
          <p:nvPr/>
        </p:nvCxnSpPr>
        <p:spPr>
          <a:xfrm flipH="1" flipV="1">
            <a:off x="9467850" y="3981439"/>
            <a:ext cx="266699" cy="904886"/>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FA52A9E-CB02-78AE-BCA2-36EC2F4288FE}"/>
              </a:ext>
            </a:extLst>
          </p:cNvPr>
          <p:cNvSpPr txBox="1"/>
          <p:nvPr/>
        </p:nvSpPr>
        <p:spPr>
          <a:xfrm>
            <a:off x="8858249" y="4826543"/>
            <a:ext cx="2002215" cy="369332"/>
          </a:xfrm>
          <a:prstGeom prst="rect">
            <a:avLst/>
          </a:prstGeom>
          <a:noFill/>
        </p:spPr>
        <p:txBody>
          <a:bodyPr wrap="square" rtlCol="0">
            <a:spAutoFit/>
          </a:bodyPr>
          <a:lstStyle/>
          <a:p>
            <a:r>
              <a:rPr lang="en-US" dirty="0"/>
              <a:t>K-Means Clustering</a:t>
            </a:r>
            <a:endParaRPr lang="en-IN" dirty="0"/>
          </a:p>
        </p:txBody>
      </p:sp>
      <p:cxnSp>
        <p:nvCxnSpPr>
          <p:cNvPr id="15" name="Straight Arrow Connector 14">
            <a:extLst>
              <a:ext uri="{FF2B5EF4-FFF2-40B4-BE49-F238E27FC236}">
                <a16:creationId xmlns:a16="http://schemas.microsoft.com/office/drawing/2014/main" id="{603E2474-4D72-2282-C070-4CACA8A30185}"/>
              </a:ext>
            </a:extLst>
          </p:cNvPr>
          <p:cNvCxnSpPr>
            <a:cxnSpLocks/>
          </p:cNvCxnSpPr>
          <p:nvPr/>
        </p:nvCxnSpPr>
        <p:spPr>
          <a:xfrm flipH="1" flipV="1">
            <a:off x="4876800" y="4826543"/>
            <a:ext cx="371475" cy="80273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CE03A43F-D4E6-AB2B-264D-32CB03723DA8}"/>
              </a:ext>
            </a:extLst>
          </p:cNvPr>
          <p:cNvSpPr txBox="1"/>
          <p:nvPr/>
        </p:nvSpPr>
        <p:spPr>
          <a:xfrm>
            <a:off x="4219575" y="5629275"/>
            <a:ext cx="2535438" cy="369332"/>
          </a:xfrm>
          <a:prstGeom prst="rect">
            <a:avLst/>
          </a:prstGeom>
          <a:noFill/>
        </p:spPr>
        <p:txBody>
          <a:bodyPr wrap="none" rtlCol="0">
            <a:spAutoFit/>
          </a:bodyPr>
          <a:lstStyle/>
          <a:p>
            <a:r>
              <a:rPr lang="en-US" dirty="0"/>
              <a:t>Agglomerative Clustering</a:t>
            </a:r>
            <a:endParaRPr lang="en-IN" dirty="0"/>
          </a:p>
        </p:txBody>
      </p:sp>
      <p:sp>
        <p:nvSpPr>
          <p:cNvPr id="18" name="Rectangle 17">
            <a:extLst>
              <a:ext uri="{FF2B5EF4-FFF2-40B4-BE49-F238E27FC236}">
                <a16:creationId xmlns:a16="http://schemas.microsoft.com/office/drawing/2014/main" id="{7D32B4BB-DD9A-4795-F8A9-044E0F2BA156}"/>
              </a:ext>
            </a:extLst>
          </p:cNvPr>
          <p:cNvSpPr/>
          <p:nvPr/>
        </p:nvSpPr>
        <p:spPr>
          <a:xfrm>
            <a:off x="4219575" y="5629275"/>
            <a:ext cx="2535438" cy="36933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E1DDE606-2056-8A1F-203A-60582AD2F4D2}"/>
              </a:ext>
            </a:extLst>
          </p:cNvPr>
          <p:cNvSpPr/>
          <p:nvPr/>
        </p:nvSpPr>
        <p:spPr>
          <a:xfrm>
            <a:off x="8858248" y="4846303"/>
            <a:ext cx="2002215" cy="32981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75177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99C82-80A4-C5E4-E900-F5FBF708A94F}"/>
              </a:ext>
            </a:extLst>
          </p:cNvPr>
          <p:cNvSpPr>
            <a:spLocks noGrp="1"/>
          </p:cNvSpPr>
          <p:nvPr>
            <p:ph type="title"/>
          </p:nvPr>
        </p:nvSpPr>
        <p:spPr/>
        <p:txBody>
          <a:bodyPr/>
          <a:lstStyle/>
          <a:p>
            <a:endParaRPr lang="en-IN"/>
          </a:p>
        </p:txBody>
      </p:sp>
      <p:pic>
        <p:nvPicPr>
          <p:cNvPr id="6" name="Picture 5">
            <a:extLst>
              <a:ext uri="{FF2B5EF4-FFF2-40B4-BE49-F238E27FC236}">
                <a16:creationId xmlns:a16="http://schemas.microsoft.com/office/drawing/2014/main" id="{9F21157F-7541-D8C0-573A-7D99908AD9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0532015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F9A11-C2BA-CA81-C268-DB1B8CA98FB6}"/>
              </a:ext>
            </a:extLst>
          </p:cNvPr>
          <p:cNvSpPr>
            <a:spLocks noGrp="1"/>
          </p:cNvSpPr>
          <p:nvPr>
            <p:ph type="title"/>
          </p:nvPr>
        </p:nvSpPr>
        <p:spPr>
          <a:xfrm>
            <a:off x="1238436" y="2854424"/>
            <a:ext cx="3031723" cy="1149150"/>
          </a:xfrm>
        </p:spPr>
        <p:txBody>
          <a:bodyPr>
            <a:normAutofit fontScale="90000"/>
          </a:bodyPr>
          <a:lstStyle/>
          <a:p>
            <a:r>
              <a:rPr lang="en-US" dirty="0">
                <a:latin typeface="Arial" panose="020B0604020202020204" pitchFamily="34" charset="0"/>
                <a:cs typeface="Arial" panose="020B0604020202020204" pitchFamily="34" charset="0"/>
              </a:rPr>
              <a:t>References</a:t>
            </a:r>
            <a:endParaRPr lang="en-IN"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027A3D0-E0F0-F3A6-C1FE-200B531CC3DB}"/>
              </a:ext>
            </a:extLst>
          </p:cNvPr>
          <p:cNvSpPr>
            <a:spLocks noGrp="1"/>
          </p:cNvSpPr>
          <p:nvPr>
            <p:ph idx="1"/>
          </p:nvPr>
        </p:nvSpPr>
        <p:spPr>
          <a:xfrm>
            <a:off x="4270159" y="355738"/>
            <a:ext cx="7341834" cy="6146523"/>
          </a:xfrm>
        </p:spPr>
        <p:txBody>
          <a:bodyPr>
            <a:noAutofit/>
          </a:bodyPr>
          <a:lstStyle/>
          <a:p>
            <a:pPr algn="just">
              <a:lnSpc>
                <a:spcPct val="115000"/>
              </a:lnSpc>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[1].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Kansal</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T., Bahuguna, S., Singh, V. and Choudhury, T., 2018, December. Customer segmentation using K-means clustering. In </a:t>
            </a:r>
            <a:r>
              <a:rPr lang="en-IN" sz="1200" i="1" kern="100" dirty="0">
                <a:effectLst/>
                <a:latin typeface="Times New Roman" panose="02020603050405020304" pitchFamily="18" charset="0"/>
                <a:ea typeface="Calibri" panose="020F0502020204030204" pitchFamily="34" charset="0"/>
                <a:cs typeface="Times New Roman" panose="02020603050405020304" pitchFamily="18" charset="0"/>
              </a:rPr>
              <a:t>2018 international conference on computational techniques, electronics and mechanical systems (CTEMS)</a:t>
            </a: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 (pp. 135-139). IEEE.</a:t>
            </a:r>
          </a:p>
          <a:p>
            <a:pPr algn="just">
              <a:lnSpc>
                <a:spcPct val="115000"/>
              </a:lnSpc>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[2].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Kashwan</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K.R. and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Velu</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C.M., 2013. Customer segmentation using clustering and data mining techniques. </a:t>
            </a:r>
            <a:r>
              <a:rPr lang="en-IN" sz="1200" i="1" kern="100" dirty="0">
                <a:effectLst/>
                <a:latin typeface="Times New Roman" panose="02020603050405020304" pitchFamily="18" charset="0"/>
                <a:ea typeface="Calibri" panose="020F0502020204030204" pitchFamily="34" charset="0"/>
                <a:cs typeface="Times New Roman" panose="02020603050405020304" pitchFamily="18" charset="0"/>
              </a:rPr>
              <a:t>International Journal of Computer Theory and Engineering</a:t>
            </a: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200" i="1" kern="100" dirty="0">
                <a:effectLst/>
                <a:latin typeface="Times New Roman" panose="02020603050405020304" pitchFamily="18" charset="0"/>
                <a:ea typeface="Calibri" panose="020F0502020204030204" pitchFamily="34" charset="0"/>
                <a:cs typeface="Times New Roman" panose="02020603050405020304" pitchFamily="18" charset="0"/>
              </a:rPr>
              <a:t>5</a:t>
            </a: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(6), p.856.</a:t>
            </a:r>
          </a:p>
          <a:p>
            <a:pPr algn="just">
              <a:lnSpc>
                <a:spcPct val="115000"/>
              </a:lnSpc>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[3]. </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Zhang, X., Feng, G. and Hui, H., 2009, June. Customer-churn research based on customer segmentation. In </a:t>
            </a:r>
            <a:r>
              <a:rPr lang="en-IN" sz="1200" i="1" kern="100" dirty="0">
                <a:effectLst/>
                <a:latin typeface="Times New Roman" panose="02020603050405020304" pitchFamily="18" charset="0"/>
                <a:ea typeface="Calibri" panose="020F0502020204030204" pitchFamily="34" charset="0"/>
                <a:cs typeface="Times New Roman" panose="02020603050405020304" pitchFamily="18" charset="0"/>
              </a:rPr>
              <a:t>2009 International Conference on Electronic Commerce and Business Intelligence</a:t>
            </a: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 (pp. 443-446). IEEE.</a:t>
            </a:r>
          </a:p>
          <a:p>
            <a:pPr algn="just">
              <a:lnSpc>
                <a:spcPct val="115000"/>
              </a:lnSpc>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[4].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Panuš</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J.,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Jonášová</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H.,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Kantorová</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K.,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Doležalová</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M. and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Horáčková</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K., 2016, July. Customer segmentation utilization for differentiated approach. In </a:t>
            </a:r>
            <a:r>
              <a:rPr lang="en-IN" sz="1200" i="1" kern="100" dirty="0">
                <a:effectLst/>
                <a:latin typeface="Times New Roman" panose="02020603050405020304" pitchFamily="18" charset="0"/>
                <a:ea typeface="Calibri" panose="020F0502020204030204" pitchFamily="34" charset="0"/>
                <a:cs typeface="Times New Roman" panose="02020603050405020304" pitchFamily="18" charset="0"/>
              </a:rPr>
              <a:t>2016 International Conference on Information and Digital Technologies (IDT)</a:t>
            </a: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 (pp. 227-233). IEEE.</a:t>
            </a:r>
          </a:p>
          <a:p>
            <a:pPr algn="just">
              <a:lnSpc>
                <a:spcPct val="115000"/>
              </a:lnSpc>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[5]. </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Han, M., 2008, December. Customer segmentation model based on retail consumer behavior analysis. In </a:t>
            </a:r>
            <a:r>
              <a:rPr lang="en-IN" sz="1200" i="1" kern="100" dirty="0">
                <a:effectLst/>
                <a:latin typeface="Times New Roman" panose="02020603050405020304" pitchFamily="18" charset="0"/>
                <a:ea typeface="Calibri" panose="020F0502020204030204" pitchFamily="34" charset="0"/>
                <a:cs typeface="Times New Roman" panose="02020603050405020304" pitchFamily="18" charset="0"/>
              </a:rPr>
              <a:t>2008 International Symposium on Intelligent Information Technology Application Workshops</a:t>
            </a: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 (pp. 914-917). IEEE.</a:t>
            </a:r>
          </a:p>
          <a:p>
            <a:pPr algn="just">
              <a:lnSpc>
                <a:spcPct val="115000"/>
              </a:lnSpc>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[6]. </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Ozan, Ş. and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Iheme</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L.O., 2019, April. Artificial neural networks in customer segmentation. In </a:t>
            </a:r>
            <a:r>
              <a:rPr lang="en-IN" sz="1200" i="1" kern="100" dirty="0">
                <a:effectLst/>
                <a:latin typeface="Times New Roman" panose="02020603050405020304" pitchFamily="18" charset="0"/>
                <a:ea typeface="Calibri" panose="020F0502020204030204" pitchFamily="34" charset="0"/>
                <a:cs typeface="Times New Roman" panose="02020603050405020304" pitchFamily="18" charset="0"/>
              </a:rPr>
              <a:t>2019 27th Signal Processing and Communications Applications Conference (SIU)</a:t>
            </a: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 (pp. 1-4). IEEE.</a:t>
            </a:r>
          </a:p>
          <a:p>
            <a:pPr algn="just">
              <a:lnSpc>
                <a:spcPct val="115000"/>
              </a:lnSpc>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[7].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Lefait</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G. and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Kechadi</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T., 2010, February. Customer segmentation architecture based on clustering techniques. In </a:t>
            </a:r>
            <a:r>
              <a:rPr lang="en-IN" sz="1200" i="1" kern="100" dirty="0">
                <a:effectLst/>
                <a:latin typeface="Times New Roman" panose="02020603050405020304" pitchFamily="18" charset="0"/>
                <a:ea typeface="Calibri" panose="020F0502020204030204" pitchFamily="34" charset="0"/>
                <a:cs typeface="Times New Roman" panose="02020603050405020304" pitchFamily="18" charset="0"/>
              </a:rPr>
              <a:t>2010 Fourth International Conference on Digital Society</a:t>
            </a: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 (pp. 243-248). IEEE.</a:t>
            </a:r>
          </a:p>
          <a:p>
            <a:pPr algn="just">
              <a:lnSpc>
                <a:spcPct val="115000"/>
              </a:lnSpc>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[8].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Bhade</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K.,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Gulalkari</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V.,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Harwani</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N. and </a:t>
            </a:r>
            <a:r>
              <a:rPr lang="en-IN" sz="1200" kern="1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Dhage</a:t>
            </a:r>
            <a:r>
              <a:rPr lang="en-IN" sz="1200" kern="1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S.N., 2018, July. A systematic approach to customer segmentation and buyer targeting for profit maximization. In </a:t>
            </a:r>
            <a:r>
              <a:rPr lang="en-IN" sz="1200" i="1" kern="100" dirty="0">
                <a:effectLst/>
                <a:latin typeface="Times New Roman" panose="02020603050405020304" pitchFamily="18" charset="0"/>
                <a:ea typeface="Calibri" panose="020F0502020204030204" pitchFamily="34" charset="0"/>
                <a:cs typeface="Times New Roman" panose="02020603050405020304" pitchFamily="18" charset="0"/>
              </a:rPr>
              <a:t>2018 9th International Conference on Computing, Communication and Networking Technologies (ICCCNT)</a:t>
            </a: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 (pp. 1-6). IEEE.</a:t>
            </a:r>
          </a:p>
          <a:p>
            <a:endParaRPr lang="en-IN"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92937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03B843B-29AA-64BE-13D3-0FB70059056E}"/>
              </a:ext>
            </a:extLst>
          </p:cNvPr>
          <p:cNvSpPr txBox="1"/>
          <p:nvPr/>
        </p:nvSpPr>
        <p:spPr>
          <a:xfrm flipH="1">
            <a:off x="2772727" y="2497976"/>
            <a:ext cx="6646546" cy="1862048"/>
          </a:xfrm>
          <a:prstGeom prst="rect">
            <a:avLst/>
          </a:prstGeom>
          <a:noFill/>
        </p:spPr>
        <p:txBody>
          <a:bodyPr wrap="square" rtlCol="0">
            <a:spAutoFit/>
          </a:bodyPr>
          <a:lstStyle/>
          <a:p>
            <a:r>
              <a:rPr lang="en-US" sz="11500" dirty="0">
                <a:latin typeface="Dubai" panose="020B0503030403030204" pitchFamily="34" charset="-78"/>
                <a:cs typeface="Dubai" panose="020B0503030403030204" pitchFamily="34" charset="-78"/>
              </a:rPr>
              <a:t>Thank You</a:t>
            </a:r>
            <a:endParaRPr lang="en-IN" sz="11500" dirty="0">
              <a:latin typeface="Dubai" panose="020B0503030403030204" pitchFamily="34" charset="-78"/>
              <a:cs typeface="Dubai" panose="020B0503030403030204" pitchFamily="34" charset="-78"/>
            </a:endParaRPr>
          </a:p>
        </p:txBody>
      </p:sp>
    </p:spTree>
    <p:extLst>
      <p:ext uri="{BB962C8B-B14F-4D97-AF65-F5344CB8AC3E}">
        <p14:creationId xmlns:p14="http://schemas.microsoft.com/office/powerpoint/2010/main" val="2162392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01454-305E-0756-8EE7-1381F823F091}"/>
              </a:ext>
            </a:extLst>
          </p:cNvPr>
          <p:cNvSpPr>
            <a:spLocks noGrp="1"/>
          </p:cNvSpPr>
          <p:nvPr>
            <p:ph type="title"/>
          </p:nvPr>
        </p:nvSpPr>
        <p:spPr>
          <a:xfrm>
            <a:off x="838200" y="431800"/>
            <a:ext cx="10515600" cy="1325563"/>
          </a:xfrm>
        </p:spPr>
        <p:txBody>
          <a:bodyPr/>
          <a:lstStyle/>
          <a:p>
            <a:r>
              <a:rPr lang="en-US" dirty="0">
                <a:latin typeface="Bahnschrift SemiBold" panose="020B0502040204020203" pitchFamily="34" charset="0"/>
              </a:rPr>
              <a:t>INTRODUCTION</a:t>
            </a:r>
            <a:endParaRPr lang="en-IN" dirty="0">
              <a:latin typeface="Bahnschrift SemiBold" panose="020B0502040204020203" pitchFamily="34" charset="0"/>
            </a:endParaRPr>
          </a:p>
        </p:txBody>
      </p:sp>
      <p:sp>
        <p:nvSpPr>
          <p:cNvPr id="3" name="Content Placeholder 2">
            <a:extLst>
              <a:ext uri="{FF2B5EF4-FFF2-40B4-BE49-F238E27FC236}">
                <a16:creationId xmlns:a16="http://schemas.microsoft.com/office/drawing/2014/main" id="{654CEECA-20A1-7628-76AE-4069E62D3722}"/>
              </a:ext>
            </a:extLst>
          </p:cNvPr>
          <p:cNvSpPr>
            <a:spLocks noGrp="1"/>
          </p:cNvSpPr>
          <p:nvPr>
            <p:ph idx="1"/>
          </p:nvPr>
        </p:nvSpPr>
        <p:spPr/>
        <p:txBody>
          <a:bodyPr/>
          <a:lstStyle/>
          <a:p>
            <a:pPr marL="0" indent="0" algn="just">
              <a:buNone/>
            </a:pPr>
            <a:r>
              <a:rPr lang="en-US" b="0" i="0" dirty="0">
                <a:solidFill>
                  <a:srgbClr val="000000"/>
                </a:solidFill>
                <a:effectLst/>
                <a:highlight>
                  <a:srgbClr val="FFFFFF"/>
                </a:highlight>
                <a:latin typeface="Helvetica Neue"/>
              </a:rPr>
              <a:t>In this project, I will be performing an unsupervised clustering of data on the customer's records from a groceries firm's database. Customer segmentation is the practice of separating customers into groups that reflect similarities among customers in each cluster. I will divide customers into segments to optimize the significance of each customer to the business. To modify products according to distinct needs and behaviours of the customers. It also helps the business to cater to the concerns of different types of customers.</a:t>
            </a:r>
            <a:endParaRPr lang="en-IN" dirty="0"/>
          </a:p>
        </p:txBody>
      </p:sp>
    </p:spTree>
    <p:extLst>
      <p:ext uri="{BB962C8B-B14F-4D97-AF65-F5344CB8AC3E}">
        <p14:creationId xmlns:p14="http://schemas.microsoft.com/office/powerpoint/2010/main" val="3208993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E0E565-F4C6-32B8-4967-954223A01339}"/>
              </a:ext>
            </a:extLst>
          </p:cNvPr>
          <p:cNvPicPr>
            <a:picLocks noChangeAspect="1"/>
          </p:cNvPicPr>
          <p:nvPr/>
        </p:nvPicPr>
        <p:blipFill>
          <a:blip r:embed="rId2"/>
          <a:stretch>
            <a:fillRect/>
          </a:stretch>
        </p:blipFill>
        <p:spPr>
          <a:xfrm>
            <a:off x="1056442" y="1145219"/>
            <a:ext cx="10215745" cy="5002677"/>
          </a:xfrm>
          <a:prstGeom prst="rect">
            <a:avLst/>
          </a:prstGeom>
        </p:spPr>
      </p:pic>
      <p:sp>
        <p:nvSpPr>
          <p:cNvPr id="6" name="TextBox 5">
            <a:extLst>
              <a:ext uri="{FF2B5EF4-FFF2-40B4-BE49-F238E27FC236}">
                <a16:creationId xmlns:a16="http://schemas.microsoft.com/office/drawing/2014/main" id="{CCB0F26C-3479-9230-4E90-033AF233DB18}"/>
              </a:ext>
            </a:extLst>
          </p:cNvPr>
          <p:cNvSpPr txBox="1"/>
          <p:nvPr/>
        </p:nvSpPr>
        <p:spPr>
          <a:xfrm>
            <a:off x="4529481" y="498888"/>
            <a:ext cx="3133037" cy="646331"/>
          </a:xfrm>
          <a:prstGeom prst="rect">
            <a:avLst/>
          </a:prstGeom>
          <a:noFill/>
        </p:spPr>
        <p:txBody>
          <a:bodyPr wrap="none" rtlCol="0">
            <a:spAutoFit/>
          </a:bodyPr>
          <a:lstStyle/>
          <a:p>
            <a:r>
              <a:rPr lang="en-US" sz="3600" dirty="0">
                <a:latin typeface="Constantia" panose="02030602050306030303" pitchFamily="18" charset="0"/>
              </a:rPr>
              <a:t>Block Diagram</a:t>
            </a:r>
            <a:endParaRPr lang="en-IN" sz="3600" dirty="0">
              <a:latin typeface="Constantia" panose="02030602050306030303" pitchFamily="18" charset="0"/>
            </a:endParaRPr>
          </a:p>
        </p:txBody>
      </p:sp>
    </p:spTree>
    <p:extLst>
      <p:ext uri="{BB962C8B-B14F-4D97-AF65-F5344CB8AC3E}">
        <p14:creationId xmlns:p14="http://schemas.microsoft.com/office/powerpoint/2010/main" val="4289403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3C0B4-D780-8BD1-168D-16F11834D9BC}"/>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CF773771-5D51-4881-4E2A-19BF3A6631C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229782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F52DB-0B00-3B25-79F4-A8696D42C8AE}"/>
              </a:ext>
            </a:extLst>
          </p:cNvPr>
          <p:cNvSpPr>
            <a:spLocks noGrp="1"/>
          </p:cNvSpPr>
          <p:nvPr>
            <p:ph type="title"/>
          </p:nvPr>
        </p:nvSpPr>
        <p:spPr>
          <a:xfrm>
            <a:off x="613849" y="2642392"/>
            <a:ext cx="3453326" cy="1325563"/>
          </a:xfrm>
        </p:spPr>
        <p:txBody>
          <a:bodyPr>
            <a:noAutofit/>
          </a:bodyPr>
          <a:lstStyle/>
          <a:p>
            <a:pPr algn="ctr"/>
            <a:r>
              <a:rPr lang="en-US" sz="6000" b="1" dirty="0">
                <a:latin typeface="Corbel" panose="020B0503020204020204" pitchFamily="34" charset="0"/>
              </a:rPr>
              <a:t>Overview </a:t>
            </a:r>
            <a:br>
              <a:rPr lang="en-US" sz="6000" b="1" dirty="0">
                <a:latin typeface="Corbel" panose="020B0503020204020204" pitchFamily="34" charset="0"/>
              </a:rPr>
            </a:br>
            <a:r>
              <a:rPr lang="en-US" sz="6000" b="1" dirty="0">
                <a:latin typeface="Corbel" panose="020B0503020204020204" pitchFamily="34" charset="0"/>
              </a:rPr>
              <a:t>of</a:t>
            </a:r>
            <a:br>
              <a:rPr lang="en-US" sz="6000" b="1" dirty="0">
                <a:latin typeface="Corbel" panose="020B0503020204020204" pitchFamily="34" charset="0"/>
              </a:rPr>
            </a:br>
            <a:r>
              <a:rPr lang="en-US" sz="6000" b="1" dirty="0">
                <a:latin typeface="Corbel" panose="020B0503020204020204" pitchFamily="34" charset="0"/>
              </a:rPr>
              <a:t>Dataset</a:t>
            </a:r>
            <a:endParaRPr lang="en-IN" sz="6000" b="1" dirty="0">
              <a:latin typeface="Corbel" panose="020B0503020204020204" pitchFamily="34" charset="0"/>
            </a:endParaRPr>
          </a:p>
        </p:txBody>
      </p:sp>
      <p:pic>
        <p:nvPicPr>
          <p:cNvPr id="7" name="Picture 6">
            <a:extLst>
              <a:ext uri="{FF2B5EF4-FFF2-40B4-BE49-F238E27FC236}">
                <a16:creationId xmlns:a16="http://schemas.microsoft.com/office/drawing/2014/main" id="{54A5A2AE-BECB-D290-E40A-BEF27535E64F}"/>
              </a:ext>
            </a:extLst>
          </p:cNvPr>
          <p:cNvPicPr>
            <a:picLocks noChangeAspect="1"/>
          </p:cNvPicPr>
          <p:nvPr/>
        </p:nvPicPr>
        <p:blipFill>
          <a:blip r:embed="rId2"/>
          <a:stretch>
            <a:fillRect/>
          </a:stretch>
        </p:blipFill>
        <p:spPr>
          <a:xfrm>
            <a:off x="4214298" y="837855"/>
            <a:ext cx="7363853" cy="4934639"/>
          </a:xfrm>
          <a:prstGeom prst="rect">
            <a:avLst/>
          </a:prstGeom>
        </p:spPr>
      </p:pic>
    </p:spTree>
    <p:extLst>
      <p:ext uri="{BB962C8B-B14F-4D97-AF65-F5344CB8AC3E}">
        <p14:creationId xmlns:p14="http://schemas.microsoft.com/office/powerpoint/2010/main" val="2252832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547617B-ACAB-AFD6-2D0E-9A30A237AE35}"/>
              </a:ext>
            </a:extLst>
          </p:cNvPr>
          <p:cNvPicPr>
            <a:picLocks noChangeAspect="1"/>
          </p:cNvPicPr>
          <p:nvPr/>
        </p:nvPicPr>
        <p:blipFill>
          <a:blip r:embed="rId2"/>
          <a:stretch>
            <a:fillRect/>
          </a:stretch>
        </p:blipFill>
        <p:spPr>
          <a:xfrm>
            <a:off x="529713" y="861481"/>
            <a:ext cx="5451987" cy="5677759"/>
          </a:xfrm>
          <a:prstGeom prst="rect">
            <a:avLst/>
          </a:prstGeom>
        </p:spPr>
      </p:pic>
      <p:pic>
        <p:nvPicPr>
          <p:cNvPr id="7" name="Picture 6">
            <a:extLst>
              <a:ext uri="{FF2B5EF4-FFF2-40B4-BE49-F238E27FC236}">
                <a16:creationId xmlns:a16="http://schemas.microsoft.com/office/drawing/2014/main" id="{8126F5CB-68FB-6223-80EA-1EDC85E67094}"/>
              </a:ext>
            </a:extLst>
          </p:cNvPr>
          <p:cNvPicPr>
            <a:picLocks noChangeAspect="1"/>
          </p:cNvPicPr>
          <p:nvPr/>
        </p:nvPicPr>
        <p:blipFill>
          <a:blip r:embed="rId3"/>
          <a:stretch>
            <a:fillRect/>
          </a:stretch>
        </p:blipFill>
        <p:spPr>
          <a:xfrm>
            <a:off x="1444525" y="223223"/>
            <a:ext cx="7955848" cy="2434252"/>
          </a:xfrm>
          <a:prstGeom prst="rect">
            <a:avLst/>
          </a:prstGeom>
        </p:spPr>
      </p:pic>
      <p:pic>
        <p:nvPicPr>
          <p:cNvPr id="9" name="Picture 8">
            <a:extLst>
              <a:ext uri="{FF2B5EF4-FFF2-40B4-BE49-F238E27FC236}">
                <a16:creationId xmlns:a16="http://schemas.microsoft.com/office/drawing/2014/main" id="{70EECDF7-C0C1-1375-B50F-CDE92391E0E9}"/>
              </a:ext>
            </a:extLst>
          </p:cNvPr>
          <p:cNvPicPr>
            <a:picLocks noChangeAspect="1"/>
          </p:cNvPicPr>
          <p:nvPr/>
        </p:nvPicPr>
        <p:blipFill>
          <a:blip r:embed="rId4"/>
          <a:stretch>
            <a:fillRect/>
          </a:stretch>
        </p:blipFill>
        <p:spPr>
          <a:xfrm>
            <a:off x="7734598" y="1619988"/>
            <a:ext cx="3656624" cy="4733107"/>
          </a:xfrm>
          <a:prstGeom prst="rect">
            <a:avLst/>
          </a:prstGeom>
        </p:spPr>
      </p:pic>
      <p:sp>
        <p:nvSpPr>
          <p:cNvPr id="10" name="TextBox 9">
            <a:extLst>
              <a:ext uri="{FF2B5EF4-FFF2-40B4-BE49-F238E27FC236}">
                <a16:creationId xmlns:a16="http://schemas.microsoft.com/office/drawing/2014/main" id="{3DFB9191-2F10-0CED-0088-7168A52578B0}"/>
              </a:ext>
            </a:extLst>
          </p:cNvPr>
          <p:cNvSpPr txBox="1"/>
          <p:nvPr/>
        </p:nvSpPr>
        <p:spPr>
          <a:xfrm>
            <a:off x="3826075" y="3295733"/>
            <a:ext cx="3864961" cy="1754326"/>
          </a:xfrm>
          <a:prstGeom prst="rect">
            <a:avLst/>
          </a:prstGeom>
          <a:noFill/>
        </p:spPr>
        <p:txBody>
          <a:bodyPr wrap="square" rtlCol="0">
            <a:spAutoFit/>
          </a:bodyPr>
          <a:lstStyle/>
          <a:p>
            <a:r>
              <a:rPr lang="en-US" sz="3600" dirty="0">
                <a:latin typeface="Cambria Math" panose="02040503050406030204" pitchFamily="18" charset="0"/>
                <a:ea typeface="Cambria Math" panose="02040503050406030204" pitchFamily="18" charset="0"/>
              </a:rPr>
              <a:t>BASIC FUNCTIONS </a:t>
            </a:r>
          </a:p>
          <a:p>
            <a:r>
              <a:rPr lang="en-US" sz="3600" dirty="0">
                <a:latin typeface="Cambria Math" panose="02040503050406030204" pitchFamily="18" charset="0"/>
                <a:ea typeface="Cambria Math" panose="02040503050406030204" pitchFamily="18" charset="0"/>
              </a:rPr>
              <a:t>TO KNOW </a:t>
            </a:r>
          </a:p>
          <a:p>
            <a:r>
              <a:rPr lang="en-US" sz="3600" dirty="0">
                <a:latin typeface="Cambria Math" panose="02040503050406030204" pitchFamily="18" charset="0"/>
                <a:ea typeface="Cambria Math" panose="02040503050406030204" pitchFamily="18" charset="0"/>
              </a:rPr>
              <a:t>ABOUT DATASET</a:t>
            </a:r>
            <a:endParaRPr lang="en-IN" sz="36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2043817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3960E5E-77FC-B40E-0166-498812FCC120}"/>
              </a:ext>
            </a:extLst>
          </p:cNvPr>
          <p:cNvPicPr>
            <a:picLocks noChangeAspect="1"/>
          </p:cNvPicPr>
          <p:nvPr/>
        </p:nvPicPr>
        <p:blipFill>
          <a:blip r:embed="rId2"/>
          <a:stretch>
            <a:fillRect/>
          </a:stretch>
        </p:blipFill>
        <p:spPr>
          <a:xfrm>
            <a:off x="6548064" y="176148"/>
            <a:ext cx="5344271" cy="4829849"/>
          </a:xfrm>
          <a:prstGeom prst="rect">
            <a:avLst/>
          </a:prstGeom>
        </p:spPr>
      </p:pic>
      <p:pic>
        <p:nvPicPr>
          <p:cNvPr id="7" name="Picture 6">
            <a:extLst>
              <a:ext uri="{FF2B5EF4-FFF2-40B4-BE49-F238E27FC236}">
                <a16:creationId xmlns:a16="http://schemas.microsoft.com/office/drawing/2014/main" id="{47C93317-3D2C-AF13-997D-4F629A7E9B62}"/>
              </a:ext>
            </a:extLst>
          </p:cNvPr>
          <p:cNvPicPr>
            <a:picLocks noChangeAspect="1"/>
          </p:cNvPicPr>
          <p:nvPr/>
        </p:nvPicPr>
        <p:blipFill rotWithShape="1">
          <a:blip r:embed="rId3"/>
          <a:srcRect t="29112"/>
          <a:stretch/>
        </p:blipFill>
        <p:spPr>
          <a:xfrm>
            <a:off x="641770" y="252699"/>
            <a:ext cx="5696745" cy="1971869"/>
          </a:xfrm>
          <a:prstGeom prst="rect">
            <a:avLst/>
          </a:prstGeom>
        </p:spPr>
      </p:pic>
      <p:pic>
        <p:nvPicPr>
          <p:cNvPr id="11" name="Picture 10">
            <a:extLst>
              <a:ext uri="{FF2B5EF4-FFF2-40B4-BE49-F238E27FC236}">
                <a16:creationId xmlns:a16="http://schemas.microsoft.com/office/drawing/2014/main" id="{F45FA41B-DC88-2C38-AC64-A45C406D1313}"/>
              </a:ext>
            </a:extLst>
          </p:cNvPr>
          <p:cNvPicPr>
            <a:picLocks noChangeAspect="1"/>
          </p:cNvPicPr>
          <p:nvPr/>
        </p:nvPicPr>
        <p:blipFill>
          <a:blip r:embed="rId4"/>
          <a:stretch>
            <a:fillRect/>
          </a:stretch>
        </p:blipFill>
        <p:spPr>
          <a:xfrm>
            <a:off x="641770" y="3010244"/>
            <a:ext cx="5018420" cy="2736619"/>
          </a:xfrm>
          <a:prstGeom prst="rect">
            <a:avLst/>
          </a:prstGeom>
        </p:spPr>
      </p:pic>
      <p:pic>
        <p:nvPicPr>
          <p:cNvPr id="5" name="Picture 4">
            <a:extLst>
              <a:ext uri="{FF2B5EF4-FFF2-40B4-BE49-F238E27FC236}">
                <a16:creationId xmlns:a16="http://schemas.microsoft.com/office/drawing/2014/main" id="{349970B0-1059-DD95-FFC0-28255A204C71}"/>
              </a:ext>
            </a:extLst>
          </p:cNvPr>
          <p:cNvPicPr>
            <a:picLocks noChangeAspect="1"/>
          </p:cNvPicPr>
          <p:nvPr/>
        </p:nvPicPr>
        <p:blipFill>
          <a:blip r:embed="rId5"/>
          <a:stretch>
            <a:fillRect/>
          </a:stretch>
        </p:blipFill>
        <p:spPr>
          <a:xfrm>
            <a:off x="6859132" y="5135578"/>
            <a:ext cx="4537903" cy="1186460"/>
          </a:xfrm>
          <a:prstGeom prst="rect">
            <a:avLst/>
          </a:prstGeom>
        </p:spPr>
      </p:pic>
      <p:sp>
        <p:nvSpPr>
          <p:cNvPr id="12" name="TextBox 11">
            <a:extLst>
              <a:ext uri="{FF2B5EF4-FFF2-40B4-BE49-F238E27FC236}">
                <a16:creationId xmlns:a16="http://schemas.microsoft.com/office/drawing/2014/main" id="{42487B69-04AF-4515-1493-6F04BBF34791}"/>
              </a:ext>
            </a:extLst>
          </p:cNvPr>
          <p:cNvSpPr txBox="1"/>
          <p:nvPr/>
        </p:nvSpPr>
        <p:spPr>
          <a:xfrm>
            <a:off x="4182297" y="1996637"/>
            <a:ext cx="2335896" cy="923330"/>
          </a:xfrm>
          <a:prstGeom prst="rect">
            <a:avLst/>
          </a:prstGeom>
          <a:noFill/>
        </p:spPr>
        <p:txBody>
          <a:bodyPr wrap="none" rtlCol="0">
            <a:spAutoFit/>
          </a:bodyPr>
          <a:lstStyle/>
          <a:p>
            <a:r>
              <a:rPr lang="en-US" sz="5400" dirty="0">
                <a:effectLst>
                  <a:glow rad="127000">
                    <a:schemeClr val="accent4"/>
                  </a:glow>
                </a:effectLst>
              </a:rPr>
              <a:t>Feature</a:t>
            </a:r>
            <a:endParaRPr lang="en-IN" sz="5400" dirty="0">
              <a:effectLst>
                <a:glow rad="127000">
                  <a:schemeClr val="accent4"/>
                </a:glow>
              </a:effectLst>
            </a:endParaRPr>
          </a:p>
        </p:txBody>
      </p:sp>
      <p:sp>
        <p:nvSpPr>
          <p:cNvPr id="13" name="TextBox 12">
            <a:extLst>
              <a:ext uri="{FF2B5EF4-FFF2-40B4-BE49-F238E27FC236}">
                <a16:creationId xmlns:a16="http://schemas.microsoft.com/office/drawing/2014/main" id="{43C1C901-979A-F4F6-8185-8263E24A6044}"/>
              </a:ext>
            </a:extLst>
          </p:cNvPr>
          <p:cNvSpPr txBox="1"/>
          <p:nvPr/>
        </p:nvSpPr>
        <p:spPr>
          <a:xfrm rot="5400000">
            <a:off x="4394674" y="3981620"/>
            <a:ext cx="3514104" cy="923330"/>
          </a:xfrm>
          <a:prstGeom prst="rect">
            <a:avLst/>
          </a:prstGeom>
          <a:noFill/>
        </p:spPr>
        <p:txBody>
          <a:bodyPr wrap="none" rtlCol="0">
            <a:spAutoFit/>
          </a:bodyPr>
          <a:lstStyle/>
          <a:p>
            <a:r>
              <a:rPr lang="en-US" sz="5400" dirty="0">
                <a:effectLst>
                  <a:glow rad="127000">
                    <a:schemeClr val="accent4"/>
                  </a:glow>
                </a:effectLst>
              </a:rPr>
              <a:t>Engineering</a:t>
            </a:r>
            <a:endParaRPr lang="en-IN" sz="5400" dirty="0">
              <a:effectLst>
                <a:glow rad="127000">
                  <a:schemeClr val="accent4"/>
                </a:glow>
              </a:effectLst>
            </a:endParaRPr>
          </a:p>
        </p:txBody>
      </p:sp>
      <p:pic>
        <p:nvPicPr>
          <p:cNvPr id="15" name="Picture 14">
            <a:extLst>
              <a:ext uri="{FF2B5EF4-FFF2-40B4-BE49-F238E27FC236}">
                <a16:creationId xmlns:a16="http://schemas.microsoft.com/office/drawing/2014/main" id="{F614BABE-6A15-F5CA-F89C-5EDD6EA103E3}"/>
              </a:ext>
            </a:extLst>
          </p:cNvPr>
          <p:cNvPicPr>
            <a:picLocks noChangeAspect="1"/>
          </p:cNvPicPr>
          <p:nvPr/>
        </p:nvPicPr>
        <p:blipFill>
          <a:blip r:embed="rId6"/>
          <a:stretch>
            <a:fillRect/>
          </a:stretch>
        </p:blipFill>
        <p:spPr>
          <a:xfrm>
            <a:off x="541223" y="5837141"/>
            <a:ext cx="4537902" cy="553696"/>
          </a:xfrm>
          <a:prstGeom prst="rect">
            <a:avLst/>
          </a:prstGeom>
        </p:spPr>
      </p:pic>
      <p:pic>
        <p:nvPicPr>
          <p:cNvPr id="17" name="Picture 16">
            <a:extLst>
              <a:ext uri="{FF2B5EF4-FFF2-40B4-BE49-F238E27FC236}">
                <a16:creationId xmlns:a16="http://schemas.microsoft.com/office/drawing/2014/main" id="{40AE6189-4496-5DFA-D4BC-8D95A0D8B761}"/>
              </a:ext>
            </a:extLst>
          </p:cNvPr>
          <p:cNvPicPr>
            <a:picLocks noChangeAspect="1"/>
          </p:cNvPicPr>
          <p:nvPr/>
        </p:nvPicPr>
        <p:blipFill>
          <a:blip r:embed="rId7"/>
          <a:stretch>
            <a:fillRect/>
          </a:stretch>
        </p:blipFill>
        <p:spPr>
          <a:xfrm>
            <a:off x="355454" y="2215226"/>
            <a:ext cx="3842406" cy="747135"/>
          </a:xfrm>
          <a:prstGeom prst="rect">
            <a:avLst/>
          </a:prstGeom>
        </p:spPr>
      </p:pic>
    </p:spTree>
    <p:extLst>
      <p:ext uri="{BB962C8B-B14F-4D97-AF65-F5344CB8AC3E}">
        <p14:creationId xmlns:p14="http://schemas.microsoft.com/office/powerpoint/2010/main" val="2207136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7E944-6C09-3D80-5E52-01D908C21D1E}"/>
              </a:ext>
            </a:extLst>
          </p:cNvPr>
          <p:cNvSpPr>
            <a:spLocks noGrp="1"/>
          </p:cNvSpPr>
          <p:nvPr>
            <p:ph type="title"/>
          </p:nvPr>
        </p:nvSpPr>
        <p:spPr>
          <a:xfrm>
            <a:off x="3647901" y="2713593"/>
            <a:ext cx="4896197" cy="1325563"/>
          </a:xfrm>
        </p:spPr>
        <p:txBody>
          <a:bodyPr/>
          <a:lstStyle/>
          <a:p>
            <a:pPr algn="ctr"/>
            <a:r>
              <a:rPr lang="en-US" dirty="0">
                <a:latin typeface="Aptos Narrow" panose="020B0004020202020204" pitchFamily="34" charset="0"/>
              </a:rPr>
              <a:t>Data </a:t>
            </a:r>
            <a:br>
              <a:rPr lang="en-US" dirty="0">
                <a:latin typeface="Aptos Narrow" panose="020B0004020202020204" pitchFamily="34" charset="0"/>
              </a:rPr>
            </a:br>
            <a:r>
              <a:rPr lang="en-US" dirty="0">
                <a:latin typeface="Aptos Narrow" panose="020B0004020202020204" pitchFamily="34" charset="0"/>
              </a:rPr>
              <a:t>Preprocessing</a:t>
            </a:r>
            <a:endParaRPr lang="en-IN" dirty="0">
              <a:latin typeface="Aptos Narrow" panose="020B0004020202020204" pitchFamily="34" charset="0"/>
            </a:endParaRPr>
          </a:p>
        </p:txBody>
      </p:sp>
      <p:pic>
        <p:nvPicPr>
          <p:cNvPr id="5" name="Picture 4">
            <a:extLst>
              <a:ext uri="{FF2B5EF4-FFF2-40B4-BE49-F238E27FC236}">
                <a16:creationId xmlns:a16="http://schemas.microsoft.com/office/drawing/2014/main" id="{3EE48CBA-CEB9-A5BA-28CE-AFFCB2B8D5AD}"/>
              </a:ext>
            </a:extLst>
          </p:cNvPr>
          <p:cNvPicPr>
            <a:picLocks noChangeAspect="1"/>
          </p:cNvPicPr>
          <p:nvPr/>
        </p:nvPicPr>
        <p:blipFill>
          <a:blip r:embed="rId2"/>
          <a:stretch>
            <a:fillRect/>
          </a:stretch>
        </p:blipFill>
        <p:spPr>
          <a:xfrm>
            <a:off x="683311" y="1343034"/>
            <a:ext cx="5622586" cy="1400261"/>
          </a:xfrm>
          <a:prstGeom prst="rect">
            <a:avLst/>
          </a:prstGeom>
        </p:spPr>
      </p:pic>
      <p:pic>
        <p:nvPicPr>
          <p:cNvPr id="7" name="Picture 6">
            <a:extLst>
              <a:ext uri="{FF2B5EF4-FFF2-40B4-BE49-F238E27FC236}">
                <a16:creationId xmlns:a16="http://schemas.microsoft.com/office/drawing/2014/main" id="{7D1112CD-9C40-BF19-F833-6EA496F2121F}"/>
              </a:ext>
            </a:extLst>
          </p:cNvPr>
          <p:cNvPicPr>
            <a:picLocks noChangeAspect="1"/>
          </p:cNvPicPr>
          <p:nvPr/>
        </p:nvPicPr>
        <p:blipFill>
          <a:blip r:embed="rId3"/>
          <a:stretch>
            <a:fillRect/>
          </a:stretch>
        </p:blipFill>
        <p:spPr>
          <a:xfrm>
            <a:off x="6643533" y="1062731"/>
            <a:ext cx="4680860" cy="1800331"/>
          </a:xfrm>
          <a:prstGeom prst="rect">
            <a:avLst/>
          </a:prstGeom>
        </p:spPr>
      </p:pic>
      <p:pic>
        <p:nvPicPr>
          <p:cNvPr id="9" name="Picture 8">
            <a:extLst>
              <a:ext uri="{FF2B5EF4-FFF2-40B4-BE49-F238E27FC236}">
                <a16:creationId xmlns:a16="http://schemas.microsoft.com/office/drawing/2014/main" id="{54BBBC97-BD3E-732A-7F58-E0F4B134E228}"/>
              </a:ext>
            </a:extLst>
          </p:cNvPr>
          <p:cNvPicPr>
            <a:picLocks noChangeAspect="1"/>
          </p:cNvPicPr>
          <p:nvPr/>
        </p:nvPicPr>
        <p:blipFill>
          <a:blip r:embed="rId4"/>
          <a:stretch>
            <a:fillRect/>
          </a:stretch>
        </p:blipFill>
        <p:spPr>
          <a:xfrm>
            <a:off x="5594629" y="4042934"/>
            <a:ext cx="6006821" cy="2177731"/>
          </a:xfrm>
          <a:prstGeom prst="rect">
            <a:avLst/>
          </a:prstGeom>
        </p:spPr>
      </p:pic>
      <p:pic>
        <p:nvPicPr>
          <p:cNvPr id="11" name="Picture 10">
            <a:extLst>
              <a:ext uri="{FF2B5EF4-FFF2-40B4-BE49-F238E27FC236}">
                <a16:creationId xmlns:a16="http://schemas.microsoft.com/office/drawing/2014/main" id="{1A4F3DC3-5FF8-32C8-6DF7-EE64FB23F4DC}"/>
              </a:ext>
            </a:extLst>
          </p:cNvPr>
          <p:cNvPicPr>
            <a:picLocks noChangeAspect="1"/>
          </p:cNvPicPr>
          <p:nvPr/>
        </p:nvPicPr>
        <p:blipFill>
          <a:blip r:embed="rId5"/>
          <a:stretch>
            <a:fillRect/>
          </a:stretch>
        </p:blipFill>
        <p:spPr>
          <a:xfrm>
            <a:off x="683311" y="3919389"/>
            <a:ext cx="4571667" cy="2252429"/>
          </a:xfrm>
          <a:prstGeom prst="rect">
            <a:avLst/>
          </a:prstGeom>
        </p:spPr>
      </p:pic>
    </p:spTree>
    <p:extLst>
      <p:ext uri="{BB962C8B-B14F-4D97-AF65-F5344CB8AC3E}">
        <p14:creationId xmlns:p14="http://schemas.microsoft.com/office/powerpoint/2010/main" val="2537866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6C4F8-BD40-709D-0D34-C12ADE7B5250}"/>
              </a:ext>
            </a:extLst>
          </p:cNvPr>
          <p:cNvSpPr>
            <a:spLocks noGrp="1"/>
          </p:cNvSpPr>
          <p:nvPr>
            <p:ph type="title"/>
          </p:nvPr>
        </p:nvSpPr>
        <p:spPr>
          <a:xfrm>
            <a:off x="2462212" y="879109"/>
            <a:ext cx="7267575" cy="1244600"/>
          </a:xfrm>
        </p:spPr>
        <p:txBody>
          <a:bodyPr/>
          <a:lstStyle/>
          <a:p>
            <a:r>
              <a:rPr lang="en-US" dirty="0">
                <a:latin typeface="Bookman Old Style" panose="02050604050505020204" pitchFamily="18" charset="0"/>
              </a:rPr>
              <a:t>Dimensionality Reduction</a:t>
            </a:r>
            <a:endParaRPr lang="en-IN" dirty="0">
              <a:latin typeface="Bookman Old Style" panose="02050604050505020204" pitchFamily="18" charset="0"/>
            </a:endParaRPr>
          </a:p>
        </p:txBody>
      </p:sp>
      <p:pic>
        <p:nvPicPr>
          <p:cNvPr id="5" name="Picture 4">
            <a:extLst>
              <a:ext uri="{FF2B5EF4-FFF2-40B4-BE49-F238E27FC236}">
                <a16:creationId xmlns:a16="http://schemas.microsoft.com/office/drawing/2014/main" id="{C64D882E-B07D-58EC-2E9F-5D0B3B299272}"/>
              </a:ext>
            </a:extLst>
          </p:cNvPr>
          <p:cNvPicPr>
            <a:picLocks noChangeAspect="1"/>
          </p:cNvPicPr>
          <p:nvPr/>
        </p:nvPicPr>
        <p:blipFill>
          <a:blip r:embed="rId2"/>
          <a:stretch>
            <a:fillRect/>
          </a:stretch>
        </p:blipFill>
        <p:spPr>
          <a:xfrm>
            <a:off x="751728" y="3533639"/>
            <a:ext cx="5344271" cy="1867161"/>
          </a:xfrm>
          <a:prstGeom prst="rect">
            <a:avLst/>
          </a:prstGeom>
        </p:spPr>
      </p:pic>
      <p:pic>
        <p:nvPicPr>
          <p:cNvPr id="7" name="Picture 6">
            <a:extLst>
              <a:ext uri="{FF2B5EF4-FFF2-40B4-BE49-F238E27FC236}">
                <a16:creationId xmlns:a16="http://schemas.microsoft.com/office/drawing/2014/main" id="{71B370EC-83E3-463C-398D-D65A031FF2A6}"/>
              </a:ext>
            </a:extLst>
          </p:cNvPr>
          <p:cNvPicPr>
            <a:picLocks noChangeAspect="1"/>
          </p:cNvPicPr>
          <p:nvPr/>
        </p:nvPicPr>
        <p:blipFill>
          <a:blip r:embed="rId3"/>
          <a:stretch>
            <a:fillRect/>
          </a:stretch>
        </p:blipFill>
        <p:spPr>
          <a:xfrm>
            <a:off x="6509988" y="3571745"/>
            <a:ext cx="5001323" cy="1829055"/>
          </a:xfrm>
          <a:prstGeom prst="rect">
            <a:avLst/>
          </a:prstGeom>
        </p:spPr>
      </p:pic>
      <p:pic>
        <p:nvPicPr>
          <p:cNvPr id="9" name="Picture 8">
            <a:extLst>
              <a:ext uri="{FF2B5EF4-FFF2-40B4-BE49-F238E27FC236}">
                <a16:creationId xmlns:a16="http://schemas.microsoft.com/office/drawing/2014/main" id="{D4AAE535-6DD8-8763-E73D-EDE388E6FCFC}"/>
              </a:ext>
            </a:extLst>
          </p:cNvPr>
          <p:cNvPicPr>
            <a:picLocks noChangeAspect="1"/>
          </p:cNvPicPr>
          <p:nvPr/>
        </p:nvPicPr>
        <p:blipFill>
          <a:blip r:embed="rId4"/>
          <a:stretch>
            <a:fillRect/>
          </a:stretch>
        </p:blipFill>
        <p:spPr>
          <a:xfrm>
            <a:off x="1402230" y="1971623"/>
            <a:ext cx="9387538" cy="1314633"/>
          </a:xfrm>
          <a:prstGeom prst="rect">
            <a:avLst/>
          </a:prstGeom>
        </p:spPr>
      </p:pic>
    </p:spTree>
    <p:extLst>
      <p:ext uri="{BB962C8B-B14F-4D97-AF65-F5344CB8AC3E}">
        <p14:creationId xmlns:p14="http://schemas.microsoft.com/office/powerpoint/2010/main" val="17726972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196</TotalTime>
  <Words>631</Words>
  <Application>Microsoft Office PowerPoint</Application>
  <PresentationFormat>Widescreen</PresentationFormat>
  <Paragraphs>35</Paragraphs>
  <Slides>17</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17</vt:i4>
      </vt:variant>
    </vt:vector>
  </HeadingPairs>
  <TitlesOfParts>
    <vt:vector size="32" baseType="lpstr">
      <vt:lpstr>Aptos Narrow</vt:lpstr>
      <vt:lpstr>Arial</vt:lpstr>
      <vt:lpstr>Bahnschrift SemiBold</vt:lpstr>
      <vt:lpstr>Bahnschrift SemiLight</vt:lpstr>
      <vt:lpstr>Bookman Old Style</vt:lpstr>
      <vt:lpstr>Calibri</vt:lpstr>
      <vt:lpstr>Calibri Light</vt:lpstr>
      <vt:lpstr>Cambria Math</vt:lpstr>
      <vt:lpstr>Constantia</vt:lpstr>
      <vt:lpstr>Corbel</vt:lpstr>
      <vt:lpstr>Dubai</vt:lpstr>
      <vt:lpstr>Gabriola</vt:lpstr>
      <vt:lpstr>Helvetica Neue</vt:lpstr>
      <vt:lpstr>Times New Roman</vt:lpstr>
      <vt:lpstr>Office Theme</vt:lpstr>
      <vt:lpstr>PowerPoint Presentation</vt:lpstr>
      <vt:lpstr>INTRODUCTION</vt:lpstr>
      <vt:lpstr>PowerPoint Presentation</vt:lpstr>
      <vt:lpstr>PowerPoint Presentation</vt:lpstr>
      <vt:lpstr>Overview  of Dataset</vt:lpstr>
      <vt:lpstr>PowerPoint Presentation</vt:lpstr>
      <vt:lpstr>PowerPoint Presentation</vt:lpstr>
      <vt:lpstr>Data  Preprocessing</vt:lpstr>
      <vt:lpstr>Dimensionality Reduction</vt:lpstr>
      <vt:lpstr>Exploratory Data Analysis</vt:lpstr>
      <vt:lpstr>PowerPoint Presentation</vt:lpstr>
      <vt:lpstr>Clustering Models</vt:lpstr>
      <vt:lpstr>Graphical User Interface</vt:lpstr>
      <vt:lpstr>Conclusion</vt:lpstr>
      <vt:lpstr>PowerPoint Presentation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 Kotnala</dc:creator>
  <cp:lastModifiedBy>Ankit Kotnala</cp:lastModifiedBy>
  <cp:revision>3</cp:revision>
  <dcterms:created xsi:type="dcterms:W3CDTF">2024-05-06T15:34:32Z</dcterms:created>
  <dcterms:modified xsi:type="dcterms:W3CDTF">2024-05-06T18:54:00Z</dcterms:modified>
</cp:coreProperties>
</file>

<file path=docProps/thumbnail.jpeg>
</file>